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324" r:id="rId3"/>
    <p:sldId id="312" r:id="rId4"/>
    <p:sldId id="291" r:id="rId5"/>
    <p:sldId id="314" r:id="rId6"/>
    <p:sldId id="293" r:id="rId7"/>
    <p:sldId id="323" r:id="rId8"/>
    <p:sldId id="309" r:id="rId9"/>
    <p:sldId id="316" r:id="rId10"/>
    <p:sldId id="31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6D0"/>
    <a:srgbClr val="392BED"/>
    <a:srgbClr val="005A9E"/>
    <a:srgbClr val="8A3CC4"/>
    <a:srgbClr val="552579"/>
    <a:srgbClr val="652B91"/>
    <a:srgbClr val="FFFFCC"/>
    <a:srgbClr val="AA00D2"/>
    <a:srgbClr val="602000"/>
    <a:srgbClr val="F0E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86429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6B07E-05BE-4094-BB3B-5F0F9B9F295D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70955-65C8-43CB-9E27-3952FBF4932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583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0B55C-C37B-4E40-B728-E8A82F8AEE4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26DF9-1094-4228-8189-0D1FC816DEC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75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854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ZELEKTRIZOVANIE  TELESA a)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Trime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ebonitovú tyč srsťou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Aj ebonit a srsť sa skladajú z elektricky neutrálnych atómov. Keď trieme ebonitovú tyč srsťou, neutralita atómov sa poruší. Niektoré elektróny z atómov povrchových vrstiev srsti prechádzajú na povrch ebonitu.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Atómy srsti, ktoré elektróny stratili, sa zmenia na kladné ióny. Srsť sa zelektrizovala, nabila sa kladne.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Naproti tomu atómy povrchových vrstiev ebonitovej tyče, ktoré pribrali elektróny do svojich atómových obalov, sa zmenia  na záporné ióny.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Ebonitová tyč sa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zelektrizovala, nabila sa záporne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244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 V O D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 česaní suchých vlasov hrebeňom z plastu sa vlasy priťahujú k hrebeňu, ale vlasy sa navzájom odpudzujú.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Polyetylénový pásik trime prstami. Polovice pásika sa navzájom odpudzujú, prsty a pásik sa priťahujú.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 chceme porozumieť javom ktoré vznikajú pri vzájomnom trení niektorých látok, musíme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nazrieť dovnútra atómu.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Hrebeň a vlasy sa pri trení zelektrizovali, polyetylénový pásik a prsty sa pri trení zelektrizovali. 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76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O L E K U L A    V O D Y 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Vieme, že pevné, kvapalné a plynné látky sa skladajú z 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molekúl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Molekuly sa skladajú z ešte menších častíc,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atómov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Molekula akej látky je znázornená na obrázku ? </a:t>
            </a:r>
            <a:r>
              <a:rPr lang="sk-SK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Molekula vody. 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Akú má chemickú značku voda ? </a:t>
            </a:r>
            <a:r>
              <a:rPr lang="sk-SK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H</a:t>
            </a:r>
            <a:r>
              <a:rPr lang="sk-SK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sk-SK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 akých atómov sa skladá molekula vody ? </a:t>
            </a:r>
            <a:r>
              <a:rPr lang="sk-SK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Z 1 atómu kyslíka a z 2 atómov vodíka. 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ďalšom obrázku vidíme presnejšiu stavbu molekuly vody.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34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STAVBA  ATÓMU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Každý atóm sa skladá z 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atómového jadra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 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atómového obalu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jadrách atómov sú protóny a neutróny – nukleóny ( „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nucleus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 = jadro )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priestore okolo jadra atómu, v atómovom  obale, sú elektróny.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Tento obal preto tiež nazývame elektrónový obal.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5089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VZÁJOMNÉ  PÔSOBENIE  ČASTÍC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Pokusy potvrdili, že elektrón a protón sa navzájom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priťahujú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Elektróny sa navzájom odpudzujú, rovnako aj protóny sa navzájom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odpudzujú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Pozorované silové pôsobenie medzi elektrónmi a protónmi nás vedie k poznaniu, že elektróny a protóny majú vlastnosť, ktorú nazývame elektrický náboj. Ten tieto silové účinky spôsobuje.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 neutrónmi nepôsobia žiadne elektrické sily, neutróny nemajú žiaden elektrický náboj.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Existujú teda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druhy elektrického náboja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KLADNÝ  a ZÁPORNÝ.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31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ELEMENTÁRNE  ČASTICE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PROTÓN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nositeľ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kladného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elementárneho elektrického náboja 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</a:t>
            </a:r>
            <a:r>
              <a:rPr lang="sk-SK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 + 1,602 . 10</a:t>
            </a:r>
            <a:r>
              <a:rPr lang="sk-SK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-19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 .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 pojmom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elementárny náboj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rozumieme najmenší, ďalej nedeliteľný náboj.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Každý iný náboj je jeho násobkom.</a:t>
            </a:r>
          </a:p>
          <a:p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ELEKTRÓN </a:t>
            </a:r>
          </a:p>
          <a:p>
            <a:r>
              <a:rPr lang="sk-SK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nositeľ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záporného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elementárneho elektrického náboja 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sk-SK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 – 1,602 . 10</a:t>
            </a:r>
            <a:r>
              <a:rPr lang="sk-SK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-19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</a:t>
            </a:r>
          </a:p>
          <a:p>
            <a:r>
              <a:rPr lang="sk-SK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NEUTÓN</a:t>
            </a:r>
            <a:r>
              <a:rPr lang="sk-SK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sk-SK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nemá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elektrický náboj, je elektricky neutrálny.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75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  AKO  CELOK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a/ Za normálnych podmienok platí: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Počet protónov v jadre atómu sa rovná počtu elektrónov v obale atómu.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b/ Zároveň platí: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Protóny a elektróny majú rovnako veľké  navzájom opačné elektrické náboje.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 týchto 2 poznatkov vyplýva, že celkový kladný náboj jadra atómu sa = celkovému zápornému náboju atómového obalu. Celkový elektrický náboj atómu je vykompenzovaný,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 ako celok je elektricky neutrálny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Dokazujú to aj experimenty.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1653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  IÓNOV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Poznáme prvky, ktorých atómy majú tú vlastnosť, že zo svojho obalu ľahko uvoľnia 1 alebo viac elektrónov. Medzi takéto atómy patrí napríklad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lítium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 lítia má vo svojom jadre 3 protóny, okrem protónov má v jadre 4 neutróny. V obale má atóm lítia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elektróny. Počet kladných protónov v jadre je teda rovnaký ako počet záporných elektrónov v atómovom obale. V tomto stave je atóm lítia elektricky neutrálny.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Existujú tiež iné prvky, ktorých atómy veľmi ľahko priberú do svojho atómového obalu jeden alebo viac elektrónov. Patrí medzi ne napríklad atóm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fluóru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jadre má 9  protónov, 10 neutrónov a v atómovom obale 9 elektrónov. Je elektricky neutrálny.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 určitých okolností atóm fluóru priberie do svojho obalu elektrón, ktorý uvoľnil atóm lítia.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Naďalej má atóm fluóru vo svojom jadre 9 kladných protónov, ale v obale má teraz10 záporných elektrónov.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Prijatý elektrón porušil elektrickú neutralitu atómu.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atóme fluóru prevláda záporný elektrický náboj a preto sa celý atóm javí ako záporne nabitá častica.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Nazývame ju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záporný ión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sk-SK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atóme lítia sa počet protónov v jadre nezmenil, v obale však chýba odovzdaný elektrón, teraz prevláda kladný elektrický náboj jadra a preto sa celý atóm javí ako kladne nabitá častica.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Nazývame ju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kladný ión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sk-SK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942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ZELEKTRIZOVANIE  TELESA a)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Trime </a:t>
            </a:r>
            <a:r>
              <a:rPr lang="sk-SK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sklenenú tyč kožou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 teleso, teda aj sklená tyč a koža sa skladajú z elektricky neutrálnych atómov. 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 vzájomnom trení sklenej tyče a kože prechádzajú niektoré elektróny z atómov povrchových vrstiev skla na povrch kože.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Atómy povrchových vrstiev kože priberú tieto elektróny do svojich atómových obalov. 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Tým sa poruší ich elektrická neutralita a zmenia sa  na záporné ióny. 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Hovoríme, že koža sa zelektrizovala, nabila sa záporne.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Koľko elektrónov prijala koža, toľko elektrónov chýba sklenej tyči. 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Sklená tyč sa nabije rovnako veľkým nábojom ako koža, ale kladným.</a:t>
            </a:r>
            <a:endParaRPr lang="sk-SK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sk-SK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Atómy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sklenej tyče, ktoré stratili elektrón, sa zmenili na kladné ióny.</a:t>
            </a:r>
          </a:p>
          <a:p>
            <a:pPr algn="just"/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Hovoríme, že sklená tyč sa </a:t>
            </a:r>
            <a:r>
              <a:rPr lang="sk-SK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zelektrizovala, nabila sa kladne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26DF9-1094-4228-8189-0D1FC816DEC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93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BEAC7">
                <a:alpha val="19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7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2079625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Skúmame elektrické vlastnosti látok</a:t>
            </a:r>
            <a:endParaRPr lang="sk-SK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type="subTitle" idx="1"/>
          </p:nvPr>
        </p:nvSpPr>
        <p:spPr>
          <a:xfrm>
            <a:off x="1524000" y="2209800"/>
            <a:ext cx="6400800" cy="17526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b="1" i="1" dirty="0" smtClean="0">
                <a:latin typeface="Bookman Old Style" pitchFamily="18" charset="0"/>
              </a:rPr>
              <a:t>Fyzika 9. ročník</a:t>
            </a:r>
          </a:p>
          <a:p>
            <a:pPr>
              <a:buNone/>
            </a:pPr>
            <a:endParaRPr lang="sk-SK" sz="2800" b="1" dirty="0" smtClean="0"/>
          </a:p>
          <a:p>
            <a:pPr>
              <a:buNone/>
            </a:pPr>
            <a:endParaRPr lang="sk-SK" sz="2800" b="1" dirty="0" smtClean="0"/>
          </a:p>
          <a:p>
            <a:pPr>
              <a:buNone/>
            </a:pPr>
            <a:endParaRPr lang="sk-SK" sz="28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971800"/>
            <a:ext cx="4114800" cy="350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392BED"/>
                </a:solidFill>
              </a:rPr>
              <a:t>ELEKTRIZOVANIE  TELESA b)</a:t>
            </a:r>
            <a:endParaRPr lang="sk-SK" b="1" dirty="0">
              <a:solidFill>
                <a:srgbClr val="392BED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114800" y="1600200"/>
            <a:ext cx="897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k-SK" sz="2800" b="1" dirty="0" smtClean="0"/>
              <a:t>SRSŤ</a:t>
            </a:r>
            <a:endParaRPr lang="sk-SK" sz="2800" b="1" dirty="0"/>
          </a:p>
        </p:txBody>
      </p:sp>
      <p:sp>
        <p:nvSpPr>
          <p:cNvPr id="13" name="Obdĺžnik 12"/>
          <p:cNvSpPr/>
          <p:nvPr/>
        </p:nvSpPr>
        <p:spPr>
          <a:xfrm>
            <a:off x="2564216" y="5334000"/>
            <a:ext cx="2655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sk-SK" sz="2800" b="1" dirty="0" smtClean="0"/>
              <a:t>EBONITOVÁ  TYČ</a:t>
            </a:r>
          </a:p>
        </p:txBody>
      </p:sp>
      <p:cxnSp>
        <p:nvCxnSpPr>
          <p:cNvPr id="20" name="Rovná spojnica 19"/>
          <p:cNvCxnSpPr/>
          <p:nvPr/>
        </p:nvCxnSpPr>
        <p:spPr>
          <a:xfrm>
            <a:off x="1295400" y="3200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524000" y="2438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1371600" y="3581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ĺžnik 25"/>
          <p:cNvSpPr/>
          <p:nvPr/>
        </p:nvSpPr>
        <p:spPr>
          <a:xfrm>
            <a:off x="6248400" y="5257800"/>
            <a:ext cx="2747419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sk-SK" b="1" dirty="0" smtClean="0"/>
              <a:t>NABIJE  SA  </a:t>
            </a:r>
            <a:r>
              <a:rPr lang="sk-SK" sz="2800" b="1" u="sng" dirty="0" smtClean="0">
                <a:solidFill>
                  <a:srgbClr val="0070C0"/>
                </a:solidFill>
              </a:rPr>
              <a:t>ZÁPORNE</a:t>
            </a:r>
            <a:endParaRPr lang="sk-SK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sk-SK" sz="2800" b="1" u="sng" dirty="0">
              <a:solidFill>
                <a:srgbClr val="C00000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86000"/>
            <a:ext cx="504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Šípka doprava 28"/>
          <p:cNvSpPr/>
          <p:nvPr/>
        </p:nvSpPr>
        <p:spPr>
          <a:xfrm>
            <a:off x="5257800" y="1676400"/>
            <a:ext cx="762000" cy="332232"/>
          </a:xfrm>
          <a:prstGeom prst="rightArrow">
            <a:avLst/>
          </a:prstGeom>
          <a:solidFill>
            <a:srgbClr val="F0E1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/>
          <p:cNvSpPr/>
          <p:nvPr/>
        </p:nvSpPr>
        <p:spPr>
          <a:xfrm>
            <a:off x="6096000" y="1524000"/>
            <a:ext cx="2519023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sk-SK" b="1" dirty="0" smtClean="0"/>
              <a:t>NABIJE  SA  </a:t>
            </a:r>
            <a:r>
              <a:rPr lang="sk-SK" sz="2800" b="1" u="sng" dirty="0" smtClean="0">
                <a:solidFill>
                  <a:srgbClr val="C00000"/>
                </a:solidFill>
              </a:rPr>
              <a:t>KLADNE</a:t>
            </a:r>
            <a:endParaRPr lang="sk-SK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sk-SK" sz="2800" b="1" u="sng" dirty="0">
              <a:solidFill>
                <a:srgbClr val="0070C0"/>
              </a:solidFill>
            </a:endParaRPr>
          </a:p>
        </p:txBody>
      </p:sp>
      <p:sp>
        <p:nvSpPr>
          <p:cNvPr id="31" name="Šípka doprava 30"/>
          <p:cNvSpPr/>
          <p:nvPr/>
        </p:nvSpPr>
        <p:spPr>
          <a:xfrm>
            <a:off x="5257800" y="5410200"/>
            <a:ext cx="762000" cy="332232"/>
          </a:xfrm>
          <a:prstGeom prst="rightArrow">
            <a:avLst/>
          </a:prstGeom>
          <a:solidFill>
            <a:srgbClr val="602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133600"/>
            <a:ext cx="5857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1143000"/>
            <a:ext cx="9715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2209800"/>
            <a:ext cx="4953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2209800"/>
            <a:ext cx="4857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11111E-6 C -5E-6 0.00139 -5E-6 -0.09977 -5E-6 -0.07917 C -5E-6 -0.05856 -5E-6 0.12523 -5E-6 0.12431 C -5E-6 0.12338 -5E-6 -0.08565 -5E-6 -0.08472 C -5E-6 -0.0838 -5E-6 0.12986 -5E-6 0.12963 C -5E-6 0.1294 -5E-6 -0.08681 -5E-6 -0.08657 C -5E-6 -0.08634 -5E-6 0.13171 -5E-6 0.13148 C -5E-6 0.13125 -5E-6 -0.0662 -5E-6 -0.08819 C -5E-6 -0.11019 -5E-6 -0.00139 -5E-6 1.11111E-6 Z " pathEditMode="relative" ptsTypes="aaaaaaaaa">
                                      <p:cBhvr>
                                        <p:cTn id="14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9" grpId="0" animBg="1"/>
      <p:bldP spid="30" grpId="0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b="1" i="1" dirty="0" smtClean="0">
                <a:solidFill>
                  <a:srgbClr val="392BED"/>
                </a:solidFill>
                <a:latin typeface="Bookman Old Style" pitchFamily="18" charset="0"/>
              </a:rPr>
              <a:t>ÚVOD</a:t>
            </a:r>
            <a:endParaRPr lang="sk-SK" sz="4000" b="1" i="1" dirty="0">
              <a:solidFill>
                <a:srgbClr val="392BED"/>
              </a:solidFill>
              <a:latin typeface="Bookman Old Style" pitchFamily="18" charset="0"/>
            </a:endParaRPr>
          </a:p>
        </p:txBody>
      </p:sp>
      <p:sp>
        <p:nvSpPr>
          <p:cNvPr id="1027" name="Rectangle 3">
            <a:hlinkClick r:id="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9" name="Rectangle 5">
            <a:hlinkClick r:id="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3" name="il_fi" descr="profimedia-00017895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14400"/>
            <a:ext cx="2667000" cy="276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Obrázok 1" descr="C:\Users\zborovna\Desktop\Paper_shavings_attracted_by_charged_c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3581400" cy="230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ꗜ!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86200"/>
            <a:ext cx="397002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с泼с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9144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 smtClean="0">
                <a:solidFill>
                  <a:srgbClr val="392BED"/>
                </a:solidFill>
                <a:latin typeface="Bookman Old Style" pitchFamily="18" charset="0"/>
              </a:rPr>
              <a:t>ATÓMY  A   MOLEKULY</a:t>
            </a:r>
            <a:endParaRPr lang="sk-SK" sz="4000" b="1" i="1" dirty="0">
              <a:solidFill>
                <a:srgbClr val="392BED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600200"/>
            <a:ext cx="2743200" cy="4111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k-SK" sz="2800" b="1" dirty="0" smtClean="0">
                <a:latin typeface="Calibri" pitchFamily="34" charset="0"/>
                <a:cs typeface="Times New Roman" pitchFamily="18" charset="0"/>
              </a:rPr>
              <a:t>MOLEKULA  VODY</a:t>
            </a:r>
            <a:endParaRPr lang="sk-SK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2362200" cy="257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524000"/>
            <a:ext cx="6953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Rovná spojovacia šípka 11"/>
          <p:cNvCxnSpPr/>
          <p:nvPr/>
        </p:nvCxnSpPr>
        <p:spPr>
          <a:xfrm flipH="1">
            <a:off x="990600" y="3657600"/>
            <a:ext cx="76200" cy="1752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ĺžnik 12"/>
          <p:cNvSpPr/>
          <p:nvPr/>
        </p:nvSpPr>
        <p:spPr>
          <a:xfrm>
            <a:off x="304800" y="5410200"/>
            <a:ext cx="1877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 dirty="0" smtClean="0">
                <a:latin typeface="Calibri" pitchFamily="34" charset="0"/>
                <a:cs typeface="Times New Roman" pitchFamily="18" charset="0"/>
              </a:rPr>
              <a:t>1  ATÓM  KYSLÍKA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438400" y="4724400"/>
            <a:ext cx="1980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 dirty="0" smtClean="0">
                <a:latin typeface="Calibri" pitchFamily="34" charset="0"/>
                <a:cs typeface="Times New Roman" pitchFamily="18" charset="0"/>
              </a:rPr>
              <a:t>2  ATÓMY  VODÍKA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2971800" y="3657600"/>
            <a:ext cx="3810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2438400" y="4343400"/>
            <a:ext cx="838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4800600" y="15240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sk-SK" sz="2400" b="1" dirty="0" smtClean="0">
                <a:latin typeface="Calibri" pitchFamily="34" charset="0"/>
                <a:cs typeface="Times New Roman" pitchFamily="18" charset="0"/>
              </a:rPr>
              <a:t>PRESNEJŠIA  STAVBA</a:t>
            </a:r>
          </a:p>
          <a:p>
            <a:pPr lvl="0" algn="ctr">
              <a:buNone/>
            </a:pPr>
            <a:r>
              <a:rPr lang="sk-SK" sz="2400" b="1" dirty="0" smtClean="0">
                <a:latin typeface="Calibri" pitchFamily="34" charset="0"/>
                <a:cs typeface="Times New Roman" pitchFamily="18" charset="0"/>
              </a:rPr>
              <a:t>MOLEKULA  VODY</a:t>
            </a:r>
            <a:endParaRPr lang="sk-SK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438400"/>
            <a:ext cx="4286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392BED"/>
                </a:solidFill>
                <a:latin typeface="Bookman Old Style" pitchFamily="18" charset="0"/>
              </a:rPr>
              <a:t>STAVBA   ATÓMU</a:t>
            </a:r>
            <a:endParaRPr lang="sk-SK" b="1" dirty="0">
              <a:solidFill>
                <a:srgbClr val="392BED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9243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6019800" y="1524000"/>
            <a:ext cx="39624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2400" b="1" dirty="0" smtClean="0"/>
              <a:t>ATÓMOVÝ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OBAL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447800" y="1828800"/>
            <a:ext cx="2496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2400" b="1" dirty="0" smtClean="0"/>
              <a:t>ATÓMOVÉ  JADRO</a:t>
            </a:r>
            <a:endParaRPr lang="sk-SK" sz="2400" b="1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>
            <a:off x="6019800" y="1905000"/>
            <a:ext cx="9906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657600"/>
            <a:ext cx="476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bdĺžnik 23"/>
          <p:cNvSpPr/>
          <p:nvPr/>
        </p:nvSpPr>
        <p:spPr>
          <a:xfrm>
            <a:off x="1981200" y="2743200"/>
            <a:ext cx="1121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PROTÓNY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1600200" y="3505200"/>
            <a:ext cx="1269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474747"/>
                </a:solidFill>
              </a:rPr>
              <a:t>NEUTRÓNY</a:t>
            </a:r>
            <a:endParaRPr lang="sk-SK" b="1" dirty="0">
              <a:solidFill>
                <a:srgbClr val="474747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7315200" y="25908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005A9E"/>
                </a:solidFill>
              </a:rPr>
              <a:t>ELEKTRÓNY</a:t>
            </a:r>
            <a:endParaRPr lang="sk-SK" b="1" dirty="0">
              <a:solidFill>
                <a:srgbClr val="005A9E"/>
              </a:solidFill>
            </a:endParaRPr>
          </a:p>
        </p:txBody>
      </p:sp>
      <p:cxnSp>
        <p:nvCxnSpPr>
          <p:cNvPr id="30" name="Rovná spojovacia šípka 29"/>
          <p:cNvCxnSpPr>
            <a:stCxn id="24" idx="3"/>
          </p:cNvCxnSpPr>
          <p:nvPr/>
        </p:nvCxnSpPr>
        <p:spPr>
          <a:xfrm>
            <a:off x="3102917" y="2927866"/>
            <a:ext cx="1545283" cy="6535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/>
          <p:cNvCxnSpPr>
            <a:stCxn id="26" idx="1"/>
          </p:cNvCxnSpPr>
          <p:nvPr/>
        </p:nvCxnSpPr>
        <p:spPr>
          <a:xfrm flipH="1">
            <a:off x="6172200" y="2775466"/>
            <a:ext cx="1143000" cy="958334"/>
          </a:xfrm>
          <a:prstGeom prst="straightConnector1">
            <a:avLst/>
          </a:prstGeom>
          <a:ln w="28575">
            <a:solidFill>
              <a:srgbClr val="005A9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ovacia šípka 41"/>
          <p:cNvCxnSpPr/>
          <p:nvPr/>
        </p:nvCxnSpPr>
        <p:spPr>
          <a:xfrm>
            <a:off x="2590800" y="2209800"/>
            <a:ext cx="23622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41148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Rovná spojovacia šípka 50"/>
          <p:cNvCxnSpPr>
            <a:stCxn id="25" idx="3"/>
          </p:cNvCxnSpPr>
          <p:nvPr/>
        </p:nvCxnSpPr>
        <p:spPr>
          <a:xfrm>
            <a:off x="2869458" y="3689866"/>
            <a:ext cx="1473942" cy="577334"/>
          </a:xfrm>
          <a:prstGeom prst="straightConnector1">
            <a:avLst/>
          </a:prstGeom>
          <a:ln w="28575">
            <a:solidFill>
              <a:srgbClr val="4747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Ľavá zložená zátvorka 16"/>
          <p:cNvSpPr/>
          <p:nvPr/>
        </p:nvSpPr>
        <p:spPr>
          <a:xfrm>
            <a:off x="1447800" y="2590800"/>
            <a:ext cx="304800" cy="1676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228600" y="3276600"/>
            <a:ext cx="124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NUKLEÓNY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4" grpId="0"/>
      <p:bldP spid="25" grpId="0"/>
      <p:bldP spid="26" grpId="0"/>
      <p:bldP spid="17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2315" y="39958"/>
            <a:ext cx="8610600" cy="11430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Bookman Old Style" pitchFamily="18" charset="0"/>
              </a:rPr>
              <a:t>VZÁJOMNÉ   PÔSOBENIE   ČASTÍC</a:t>
            </a:r>
            <a:endParaRPr lang="sk-SK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E:\Ď A L Š I  E  vzdelávanie\El. náboj,prezentácia\2 náboje obrázky\IMG_0002 a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28842"/>
            <a:ext cx="2743200" cy="1947797"/>
          </a:xfrm>
          <a:prstGeom prst="rect">
            <a:avLst/>
          </a:prstGeom>
          <a:noFill/>
        </p:spPr>
      </p:pic>
      <p:pic>
        <p:nvPicPr>
          <p:cNvPr id="5" name="Picture 2" descr="E:\Ď A L Š I  E  vzdelávanie\El. náboj,prezentácia\2 náboje obrázky\IMG_0001 abcdefg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5507" y="1012999"/>
            <a:ext cx="3004877" cy="1963640"/>
          </a:xfrm>
          <a:prstGeom prst="rect">
            <a:avLst/>
          </a:prstGeom>
          <a:noFill/>
        </p:spPr>
      </p:pic>
      <p:pic>
        <p:nvPicPr>
          <p:cNvPr id="6" name="Picture 3" descr="E:\Ď A L Š I  E  vzdelávanie\El. náboj,prezentácia\2 náboje obrázky\IMG_0001 abcde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2431" y="1012999"/>
            <a:ext cx="3004877" cy="1963640"/>
          </a:xfrm>
          <a:prstGeom prst="rect">
            <a:avLst/>
          </a:prstGeom>
          <a:noFill/>
        </p:spPr>
      </p:pic>
      <p:pic>
        <p:nvPicPr>
          <p:cNvPr id="7" name="Picture 2" descr="E:\Ď A L Š I  E  vzdelávanie\El. náboj,prezentácia\2 náboje obrázky\IMG_0003 a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06783" y="3505200"/>
            <a:ext cx="3068495" cy="196262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908" y="3048000"/>
            <a:ext cx="16589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1369" y="3020203"/>
            <a:ext cx="197249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9338" y="3020203"/>
            <a:ext cx="194636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7939" y="5516066"/>
            <a:ext cx="131934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0" y="596858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Elektróny </a:t>
            </a:r>
            <a:r>
              <a:rPr lang="sk-SK" sz="2800" b="1" dirty="0"/>
              <a:t>a protóny majú vlastnosť, ktorú nazývame elektrický náboj. Ten </a:t>
            </a:r>
            <a:r>
              <a:rPr lang="sk-SK" sz="2800" b="1" dirty="0" smtClean="0"/>
              <a:t>spôsobuje silové účinky.</a:t>
            </a:r>
            <a:endParaRPr lang="sk-SK" sz="2800" b="1" dirty="0"/>
          </a:p>
          <a:p>
            <a:pPr algn="ctr"/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92BED"/>
                </a:solidFill>
              </a:rPr>
              <a:t>ELEMENTÁRNE  ČASTICE</a:t>
            </a:r>
            <a:endParaRPr lang="sk-SK" b="1" dirty="0">
              <a:solidFill>
                <a:srgbClr val="392BED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480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7244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2133600" y="1905000"/>
            <a:ext cx="487680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NOSITEĽ</a:t>
            </a:r>
            <a:r>
              <a:rPr lang="sk-SK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sk-SK" sz="2800" b="1" u="sng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KLADNÉHO</a:t>
            </a:r>
            <a:r>
              <a:rPr lang="sk-SK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sk-SK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sk-SK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ELEMENTÁRNEHO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828800" y="3505200"/>
            <a:ext cx="58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NOSITEĽ</a:t>
            </a:r>
            <a:r>
              <a:rPr lang="sk-SK" b="1" dirty="0" smtClean="0">
                <a:solidFill>
                  <a:srgbClr val="005A9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5A9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sk-SK" sz="2800" b="1" u="sng" dirty="0" smtClean="0">
                <a:solidFill>
                  <a:srgbClr val="005A9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ZÁPORNÉHO</a:t>
            </a:r>
            <a:r>
              <a:rPr lang="sk-SK" sz="2800" b="1" dirty="0" smtClean="0">
                <a:solidFill>
                  <a:srgbClr val="005A9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sk-SK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ELEMENTÁRNEHO  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457200" y="1905000"/>
            <a:ext cx="1524000" cy="5333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k-SK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PROTÓN</a:t>
            </a:r>
          </a:p>
          <a:p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2133600" y="5257800"/>
            <a:ext cx="258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rgbClr val="5E5E5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ELEKTRICKY  NEUTRÁLNY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381000" y="3505200"/>
            <a:ext cx="1739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800" b="1" dirty="0" smtClean="0">
                <a:solidFill>
                  <a:srgbClr val="005A9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ELEKTRÓN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381000" y="5181600"/>
            <a:ext cx="1686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800" b="1" dirty="0" smtClean="0">
                <a:solidFill>
                  <a:srgbClr val="5E5E5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NEUTRÓN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514600"/>
            <a:ext cx="4010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114800"/>
            <a:ext cx="4019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2133600" y="2667000"/>
            <a:ext cx="2492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ysClr val="windowText" lastClr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ELEKTRICKÉHO  NÁBOJA</a:t>
            </a:r>
          </a:p>
        </p:txBody>
      </p:sp>
      <p:sp>
        <p:nvSpPr>
          <p:cNvPr id="18" name="Obdĺžnik 17"/>
          <p:cNvSpPr/>
          <p:nvPr/>
        </p:nvSpPr>
        <p:spPr>
          <a:xfrm>
            <a:off x="2133600" y="4267200"/>
            <a:ext cx="2492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ysClr val="windowText" lastClr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ELEKTRICKÉHO  NÁBOJA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2438400"/>
            <a:ext cx="4143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4038600"/>
            <a:ext cx="4143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2" grpId="0" build="p"/>
      <p:bldP spid="13" grpId="0"/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92BED"/>
                </a:solidFill>
              </a:rPr>
              <a:t>ATÓM  AKO  CELOK</a:t>
            </a:r>
            <a:endParaRPr lang="sk-SK" b="1" dirty="0">
              <a:solidFill>
                <a:srgbClr val="392BED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81000" y="5486400"/>
            <a:ext cx="3942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3200" b="1" dirty="0" smtClean="0">
                <a:solidFill>
                  <a:srgbClr val="8A3CC4"/>
                </a:solidFill>
              </a:rPr>
              <a:t>ATÓM  JE  AKO  CELOK</a:t>
            </a:r>
            <a:endParaRPr lang="sk-SK" sz="3200" b="1" u="sng" dirty="0">
              <a:solidFill>
                <a:srgbClr val="8A3CC4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ĺžnik 12"/>
          <p:cNvSpPr/>
          <p:nvPr/>
        </p:nvSpPr>
        <p:spPr>
          <a:xfrm>
            <a:off x="2362200" y="1524000"/>
            <a:ext cx="2900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V  </a:t>
            </a:r>
            <a:r>
              <a:rPr lang="sk-SK" b="1" dirty="0" smtClean="0">
                <a:solidFill>
                  <a:srgbClr val="C00000"/>
                </a:solidFill>
              </a:rPr>
              <a:t>JADRE</a:t>
            </a:r>
            <a:r>
              <a:rPr lang="sk-SK" b="1" dirty="0" smtClean="0"/>
              <a:t>  ATÓMU  </a:t>
            </a:r>
            <a:r>
              <a:rPr lang="sk-SK" sz="2400" b="1" dirty="0" smtClean="0"/>
              <a:t>=</a:t>
            </a:r>
            <a:r>
              <a:rPr lang="sk-SK" b="1" dirty="0" smtClean="0"/>
              <a:t>  POČTU</a:t>
            </a:r>
            <a:endParaRPr lang="sk-SK" b="1" dirty="0"/>
          </a:p>
        </p:txBody>
      </p:sp>
      <p:sp>
        <p:nvSpPr>
          <p:cNvPr id="14" name="Obdĺžnik 13"/>
          <p:cNvSpPr/>
          <p:nvPr/>
        </p:nvSpPr>
        <p:spPr>
          <a:xfrm>
            <a:off x="762000" y="1600200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POČET</a:t>
            </a:r>
            <a:endParaRPr lang="sk-SK" b="1" dirty="0"/>
          </a:p>
        </p:txBody>
      </p:sp>
      <p:sp>
        <p:nvSpPr>
          <p:cNvPr id="15" name="Obdĺžnik 14"/>
          <p:cNvSpPr/>
          <p:nvPr/>
        </p:nvSpPr>
        <p:spPr>
          <a:xfrm>
            <a:off x="1828800" y="29718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A</a:t>
            </a:r>
            <a:endParaRPr lang="sk-SK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956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bdĺžnik 16"/>
          <p:cNvSpPr/>
          <p:nvPr/>
        </p:nvSpPr>
        <p:spPr>
          <a:xfrm>
            <a:off x="2971800" y="2971800"/>
            <a:ext cx="5504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MAJÚ  ROVNAKO  VEĽKÉ  NAVZÁJOM  OPAČNÉ  NÁBOJE</a:t>
            </a:r>
            <a:endParaRPr lang="sk-SK" b="1" dirty="0"/>
          </a:p>
        </p:txBody>
      </p:sp>
      <p:sp>
        <p:nvSpPr>
          <p:cNvPr id="20" name="Obdĺžnik 19"/>
          <p:cNvSpPr/>
          <p:nvPr/>
        </p:nvSpPr>
        <p:spPr>
          <a:xfrm>
            <a:off x="731672" y="1219200"/>
            <a:ext cx="4027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b="1" dirty="0" smtClean="0"/>
              <a:t>ZA  NORMÁLNYCH  PODMIENOK  PLATÍ :</a:t>
            </a:r>
            <a:endParaRPr lang="sk-SK" b="1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956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bdĺžnik 25"/>
          <p:cNvSpPr/>
          <p:nvPr/>
        </p:nvSpPr>
        <p:spPr>
          <a:xfrm>
            <a:off x="304800" y="44958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b="1" dirty="0" smtClean="0"/>
              <a:t>CELKOVÝ  </a:t>
            </a:r>
            <a:r>
              <a:rPr lang="sk-SK" b="1" dirty="0" smtClean="0">
                <a:solidFill>
                  <a:srgbClr val="C00000"/>
                </a:solidFill>
              </a:rPr>
              <a:t> (+)  </a:t>
            </a:r>
            <a:r>
              <a:rPr lang="sk-SK" b="1" dirty="0" smtClean="0"/>
              <a:t>NÁBOJ </a:t>
            </a:r>
            <a:r>
              <a:rPr lang="sk-SK" b="1" dirty="0" smtClean="0">
                <a:solidFill>
                  <a:srgbClr val="C00000"/>
                </a:solidFill>
              </a:rPr>
              <a:t> JADRA  </a:t>
            </a:r>
            <a:r>
              <a:rPr lang="sk-SK" b="1" dirty="0" smtClean="0"/>
              <a:t>SA  </a:t>
            </a:r>
            <a:r>
              <a:rPr lang="sk-SK" sz="2400" b="1" dirty="0" smtClean="0"/>
              <a:t>=</a:t>
            </a:r>
            <a:r>
              <a:rPr lang="sk-SK" b="1" dirty="0" smtClean="0"/>
              <a:t>  CELKOVÉMU  </a:t>
            </a:r>
            <a:r>
              <a:rPr lang="sk-SK" b="1" dirty="0" smtClean="0">
                <a:solidFill>
                  <a:srgbClr val="005A9E"/>
                </a:solidFill>
              </a:rPr>
              <a:t>( - )  </a:t>
            </a:r>
            <a:r>
              <a:rPr lang="sk-SK" b="1" dirty="0" smtClean="0"/>
              <a:t>NÁBOJU  </a:t>
            </a:r>
            <a:r>
              <a:rPr lang="sk-SK" b="1" dirty="0" smtClean="0">
                <a:solidFill>
                  <a:srgbClr val="005A9E"/>
                </a:solidFill>
              </a:rPr>
              <a:t>ATÓMOVÉHO  OBALU </a:t>
            </a:r>
            <a:endParaRPr lang="sk-SK" b="1" dirty="0">
              <a:solidFill>
                <a:srgbClr val="005A9E"/>
              </a:solidFill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6096000" y="1600200"/>
            <a:ext cx="2803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V  </a:t>
            </a:r>
            <a:r>
              <a:rPr lang="sk-SK" b="1" dirty="0" smtClean="0">
                <a:solidFill>
                  <a:srgbClr val="005A9E"/>
                </a:solidFill>
              </a:rPr>
              <a:t>ELEKTRÓNOVOM  OBALE</a:t>
            </a:r>
            <a:endParaRPr lang="sk-SK" b="1" dirty="0">
              <a:solidFill>
                <a:srgbClr val="005A9E"/>
              </a:solidFill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741129" y="2514600"/>
            <a:ext cx="185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b="1" dirty="0" smtClean="0"/>
              <a:t>ZÁROVEŇ  PLATÍ :</a:t>
            </a:r>
            <a:endParaRPr lang="sk-SK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219200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514600"/>
            <a:ext cx="571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3657600"/>
            <a:ext cx="1219200" cy="42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Šípka dolu 43"/>
          <p:cNvSpPr/>
          <p:nvPr/>
        </p:nvSpPr>
        <p:spPr>
          <a:xfrm>
            <a:off x="4191000" y="4191000"/>
            <a:ext cx="228600" cy="304800"/>
          </a:xfrm>
          <a:prstGeom prst="downArrow">
            <a:avLst/>
          </a:prstGeom>
          <a:solidFill>
            <a:srgbClr val="8A3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8A3CC4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228600" y="1143000"/>
            <a:ext cx="8763000" cy="1143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CC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28600" y="2438400"/>
            <a:ext cx="8763000" cy="1143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Šípka dolu 22"/>
          <p:cNvSpPr/>
          <p:nvPr/>
        </p:nvSpPr>
        <p:spPr>
          <a:xfrm>
            <a:off x="4191000" y="5105400"/>
            <a:ext cx="228600" cy="304800"/>
          </a:xfrm>
          <a:prstGeom prst="downArrow">
            <a:avLst/>
          </a:prstGeom>
          <a:solidFill>
            <a:srgbClr val="8A3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8A3CC4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1447800"/>
            <a:ext cx="447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2667000"/>
            <a:ext cx="5810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bdĺžnik 26"/>
          <p:cNvSpPr/>
          <p:nvPr/>
        </p:nvSpPr>
        <p:spPr>
          <a:xfrm>
            <a:off x="990600" y="1295400"/>
            <a:ext cx="4027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b="1" dirty="0" smtClean="0"/>
              <a:t>ZA  NORMÁLNYCH  PODMIENOK  PLATÍ :</a:t>
            </a:r>
            <a:endParaRPr lang="sk-SK" b="1" dirty="0"/>
          </a:p>
        </p:txBody>
      </p:sp>
      <p:sp>
        <p:nvSpPr>
          <p:cNvPr id="28" name="Obdĺžnik 27"/>
          <p:cNvSpPr/>
          <p:nvPr/>
        </p:nvSpPr>
        <p:spPr>
          <a:xfrm>
            <a:off x="990600" y="1752600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POČET</a:t>
            </a:r>
            <a:endParaRPr lang="sk-SK" b="1" dirty="0"/>
          </a:p>
        </p:txBody>
      </p:sp>
      <p:sp>
        <p:nvSpPr>
          <p:cNvPr id="31" name="Obdĺžnik 30"/>
          <p:cNvSpPr/>
          <p:nvPr/>
        </p:nvSpPr>
        <p:spPr>
          <a:xfrm>
            <a:off x="2362200" y="1676400"/>
            <a:ext cx="2900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V  </a:t>
            </a:r>
            <a:r>
              <a:rPr lang="sk-SK" b="1" dirty="0" smtClean="0">
                <a:solidFill>
                  <a:srgbClr val="C00000"/>
                </a:solidFill>
              </a:rPr>
              <a:t>JADRE</a:t>
            </a:r>
            <a:r>
              <a:rPr lang="sk-SK" b="1" dirty="0" smtClean="0"/>
              <a:t>  ATÓMU  </a:t>
            </a:r>
            <a:r>
              <a:rPr lang="sk-SK" sz="2400" b="1" dirty="0" smtClean="0"/>
              <a:t>=</a:t>
            </a:r>
            <a:r>
              <a:rPr lang="sk-SK" b="1" dirty="0" smtClean="0"/>
              <a:t>  POČTU</a:t>
            </a:r>
            <a:endParaRPr lang="sk-SK" b="1" dirty="0"/>
          </a:p>
        </p:txBody>
      </p:sp>
      <p:sp>
        <p:nvSpPr>
          <p:cNvPr id="32" name="Obdĺžnik 31"/>
          <p:cNvSpPr/>
          <p:nvPr/>
        </p:nvSpPr>
        <p:spPr>
          <a:xfrm>
            <a:off x="6096000" y="1752600"/>
            <a:ext cx="19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V </a:t>
            </a:r>
            <a:r>
              <a:rPr lang="sk-SK" b="1" dirty="0" smtClean="0">
                <a:solidFill>
                  <a:srgbClr val="005A9E"/>
                </a:solidFill>
              </a:rPr>
              <a:t> OBALE  ATÓMU</a:t>
            </a:r>
            <a:endParaRPr lang="sk-SK" b="1" dirty="0">
              <a:solidFill>
                <a:srgbClr val="005A9E"/>
              </a:solidFill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990600" y="2514600"/>
            <a:ext cx="185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b="1" dirty="0" smtClean="0"/>
              <a:t>ZÁROVEŇ  PLATÍ :</a:t>
            </a:r>
            <a:endParaRPr lang="sk-SK" b="1" dirty="0"/>
          </a:p>
        </p:txBody>
      </p:sp>
      <p:sp>
        <p:nvSpPr>
          <p:cNvPr id="34" name="Obdĺžnik 33"/>
          <p:cNvSpPr/>
          <p:nvPr/>
        </p:nvSpPr>
        <p:spPr>
          <a:xfrm>
            <a:off x="1828800" y="29718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b="1" dirty="0" smtClean="0"/>
              <a:t>A</a:t>
            </a:r>
            <a:endParaRPr lang="sk-SK" b="1" dirty="0"/>
          </a:p>
        </p:txBody>
      </p:sp>
      <p:sp>
        <p:nvSpPr>
          <p:cNvPr id="36" name="Obdĺžnik 35"/>
          <p:cNvSpPr/>
          <p:nvPr/>
        </p:nvSpPr>
        <p:spPr>
          <a:xfrm>
            <a:off x="3048000" y="29718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b="1" dirty="0" smtClean="0"/>
              <a:t>MAJÚ  ROVNAKO  VEĽKÉ  NAVZÁJOM  OPAČNÉ  NÁBOJE</a:t>
            </a:r>
            <a:endParaRPr lang="sk-SK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17526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29718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17526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29718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Obdĺžnik 40"/>
          <p:cNvSpPr/>
          <p:nvPr/>
        </p:nvSpPr>
        <p:spPr>
          <a:xfrm>
            <a:off x="4343400" y="5486400"/>
            <a:ext cx="4447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3200" b="1" u="sng" dirty="0" smtClean="0">
                <a:solidFill>
                  <a:srgbClr val="8A3CC4"/>
                </a:solidFill>
              </a:rPr>
              <a:t>ELEKTRICKY  NEUTRÁLNY</a:t>
            </a:r>
            <a:endParaRPr lang="sk-SK" sz="3200" b="1" u="sng" dirty="0">
              <a:solidFill>
                <a:srgbClr val="8A3C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44" grpId="0" animBg="1"/>
      <p:bldP spid="23" grpId="0" animBg="1"/>
      <p:bldP spid="27" grpId="0"/>
      <p:bldP spid="28" grpId="0"/>
      <p:bldP spid="28" grpId="1"/>
      <p:bldP spid="31" grpId="0"/>
      <p:bldP spid="31" grpId="1"/>
      <p:bldP spid="32" grpId="0"/>
      <p:bldP spid="33" grpId="0"/>
      <p:bldP spid="34" grpId="0"/>
      <p:bldP spid="36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92BED"/>
                </a:solidFill>
              </a:rPr>
              <a:t>VZNIK  IÓNOV</a:t>
            </a:r>
            <a:endParaRPr lang="sk-SK" b="1" dirty="0">
              <a:solidFill>
                <a:srgbClr val="392BED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3437549" cy="34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3437549" cy="34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962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2667000" y="2590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2590800" y="32004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3124200" y="4038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400800" y="32004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6934200" y="4038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6400800" y="25908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533400" y="1295400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2800" b="1" dirty="0" smtClean="0">
                <a:solidFill>
                  <a:srgbClr val="229AC4"/>
                </a:solidFill>
              </a:rPr>
              <a:t>LÍTIUM</a:t>
            </a:r>
            <a:endParaRPr lang="sk-SK" sz="2800" b="1" dirty="0">
              <a:solidFill>
                <a:srgbClr val="229AC4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7315200" y="1295400"/>
            <a:ext cx="117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2800" b="1" dirty="0" smtClean="0">
                <a:solidFill>
                  <a:srgbClr val="AA00D2"/>
                </a:solidFill>
              </a:rPr>
              <a:t>FLUÓR</a:t>
            </a:r>
            <a:endParaRPr lang="sk-SK" sz="2800" b="1" dirty="0">
              <a:solidFill>
                <a:srgbClr val="AA00D2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114800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114800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bdĺžnik 19"/>
          <p:cNvSpPr/>
          <p:nvPr/>
        </p:nvSpPr>
        <p:spPr>
          <a:xfrm>
            <a:off x="3124200" y="3962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2800" b="1" dirty="0" smtClean="0">
                <a:solidFill>
                  <a:srgbClr val="392BED"/>
                </a:solidFill>
              </a:rPr>
              <a:t>2</a:t>
            </a:r>
            <a:endParaRPr lang="sk-SK" sz="2800" b="1" dirty="0">
              <a:solidFill>
                <a:srgbClr val="392BED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6858000" y="396240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sz="2800" b="1" dirty="0" smtClean="0">
                <a:solidFill>
                  <a:srgbClr val="392BED"/>
                </a:solidFill>
              </a:rPr>
              <a:t>10</a:t>
            </a:r>
            <a:endParaRPr lang="sk-SK" sz="2800" b="1" dirty="0">
              <a:solidFill>
                <a:srgbClr val="392BED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609600" y="5029200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POČET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029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bdĺžnik 25"/>
          <p:cNvSpPr/>
          <p:nvPr/>
        </p:nvSpPr>
        <p:spPr>
          <a:xfrm>
            <a:off x="2514600" y="5029200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POČET</a:t>
            </a: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5029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bdĺžnik 26"/>
          <p:cNvSpPr/>
          <p:nvPr/>
        </p:nvSpPr>
        <p:spPr>
          <a:xfrm>
            <a:off x="4800600" y="5029200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POČET</a:t>
            </a:r>
            <a:endParaRPr lang="sk-SK" dirty="0"/>
          </a:p>
        </p:txBody>
      </p:sp>
      <p:sp>
        <p:nvSpPr>
          <p:cNvPr id="28" name="Obdĺžnik 27"/>
          <p:cNvSpPr/>
          <p:nvPr/>
        </p:nvSpPr>
        <p:spPr>
          <a:xfrm>
            <a:off x="6858000" y="5029200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POČET</a:t>
            </a:r>
            <a:endParaRPr lang="sk-SK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029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5029200"/>
            <a:ext cx="409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5029200"/>
            <a:ext cx="457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5029200"/>
            <a:ext cx="476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bdĺžnik 34"/>
          <p:cNvSpPr/>
          <p:nvPr/>
        </p:nvSpPr>
        <p:spPr>
          <a:xfrm>
            <a:off x="533400" y="5791200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VZNIKNE  KLADNÝ  IÓN</a:t>
            </a:r>
            <a:endParaRPr lang="sk-SK" dirty="0"/>
          </a:p>
        </p:txBody>
      </p:sp>
      <p:sp>
        <p:nvSpPr>
          <p:cNvPr id="36" name="Obdĺžnik 35"/>
          <p:cNvSpPr/>
          <p:nvPr/>
        </p:nvSpPr>
        <p:spPr>
          <a:xfrm>
            <a:off x="4876800" y="5791200"/>
            <a:ext cx="2478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k-SK" dirty="0" smtClean="0"/>
              <a:t>VZNIKNE  ZÁPORNÝ  IÓN</a:t>
            </a:r>
            <a:endParaRPr lang="sk-SK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1800" y="5562600"/>
            <a:ext cx="7239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67600" y="5562600"/>
            <a:ext cx="552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3.33333E-6 L 0.41667 -0.005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92BED"/>
                </a:solidFill>
              </a:rPr>
              <a:t>ELEKTRIZOVANIE  TELESA a)</a:t>
            </a:r>
            <a:endParaRPr lang="sk-SK" b="1" dirty="0">
              <a:solidFill>
                <a:srgbClr val="392BED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33600"/>
            <a:ext cx="58769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4038600" y="1600200"/>
            <a:ext cx="989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k-SK" sz="2800" b="1" dirty="0" smtClean="0"/>
              <a:t>KOŽA</a:t>
            </a:r>
            <a:endParaRPr lang="sk-SK" sz="2800" b="1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219200"/>
            <a:ext cx="9715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ĺžnik 12"/>
          <p:cNvSpPr/>
          <p:nvPr/>
        </p:nvSpPr>
        <p:spPr>
          <a:xfrm>
            <a:off x="2667000" y="5334000"/>
            <a:ext cx="2450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sk-SK" sz="2800" b="1" dirty="0" smtClean="0"/>
              <a:t>SKLENENÁ  TYČ</a:t>
            </a:r>
          </a:p>
        </p:txBody>
      </p:sp>
      <p:sp>
        <p:nvSpPr>
          <p:cNvPr id="26" name="Obdĺžnik 25"/>
          <p:cNvSpPr/>
          <p:nvPr/>
        </p:nvSpPr>
        <p:spPr>
          <a:xfrm>
            <a:off x="6248400" y="5257800"/>
            <a:ext cx="2519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k-SK" b="1" dirty="0" smtClean="0"/>
              <a:t>NABIJE  SA 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sz="2800" b="1" u="sng" dirty="0" smtClean="0">
                <a:solidFill>
                  <a:srgbClr val="C00000"/>
                </a:solidFill>
              </a:rPr>
              <a:t>KLADNE</a:t>
            </a:r>
            <a:endParaRPr lang="sk-SK" sz="2800" b="1" u="sng" dirty="0">
              <a:solidFill>
                <a:srgbClr val="C00000"/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2286000"/>
            <a:ext cx="5238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2286000"/>
            <a:ext cx="504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Šípka doprava 28"/>
          <p:cNvSpPr/>
          <p:nvPr/>
        </p:nvSpPr>
        <p:spPr>
          <a:xfrm>
            <a:off x="5257800" y="1676400"/>
            <a:ext cx="762000" cy="332232"/>
          </a:xfrm>
          <a:prstGeom prst="rightArrow">
            <a:avLst/>
          </a:prstGeom>
          <a:solidFill>
            <a:srgbClr val="DBB6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/>
          <p:cNvSpPr/>
          <p:nvPr/>
        </p:nvSpPr>
        <p:spPr>
          <a:xfrm>
            <a:off x="6096000" y="1524000"/>
            <a:ext cx="2747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k-SK" b="1" dirty="0" smtClean="0"/>
              <a:t>NABIJE  SA  </a:t>
            </a:r>
            <a:r>
              <a:rPr lang="sk-SK" sz="2800" b="1" u="sng" dirty="0" smtClean="0">
                <a:solidFill>
                  <a:srgbClr val="0070C0"/>
                </a:solidFill>
              </a:rPr>
              <a:t>ZÁPORNE</a:t>
            </a:r>
            <a:endParaRPr lang="sk-SK" sz="2800" b="1" u="sng" dirty="0">
              <a:solidFill>
                <a:srgbClr val="0070C0"/>
              </a:solidFill>
            </a:endParaRPr>
          </a:p>
        </p:txBody>
      </p:sp>
      <p:sp>
        <p:nvSpPr>
          <p:cNvPr id="31" name="Šípka doprava 30"/>
          <p:cNvSpPr/>
          <p:nvPr/>
        </p:nvSpPr>
        <p:spPr>
          <a:xfrm>
            <a:off x="5257800" y="5410200"/>
            <a:ext cx="762000" cy="3322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C -1.66667E-6 -0.028 -0.00017 -0.11944 -1.66667E-6 -0.10995 C 0.00017 -0.10046 0.00139 0.05764 0.00139 0.05764 C 0.00139 0.05764 0.00017 -0.11018 -1.66667E-6 -0.10995 C -0.00017 -0.10972 -1.66667E-6 0.0595 -1.66667E-6 0.0595 C -1.66667E-6 0.0595 -1.66667E-6 -0.10972 -1.66667E-6 -0.10995 C -1.66667E-6 -0.11018 -1.66667E-6 0.03913 -1.66667E-6 0.05764 C -1.66667E-6 0.07616 -1.66667E-6 0.02801 -1.66667E-6 -3.7037E-6 Z " pathEditMode="relative" ptsTypes="aaaaaaaa">
                                      <p:cBhvr>
                                        <p:cTn id="14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9" grpId="0" animBg="1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368</Words>
  <Application>Microsoft Office PowerPoint</Application>
  <PresentationFormat>Prezentácia na obrazovke (4:3)</PresentationFormat>
  <Paragraphs>152</Paragraphs>
  <Slides>10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Motív Office</vt:lpstr>
      <vt:lpstr>Skúmame elektrické vlastnosti látok</vt:lpstr>
      <vt:lpstr>ÚVOD</vt:lpstr>
      <vt:lpstr>ATÓMY  A   MOLEKULY</vt:lpstr>
      <vt:lpstr>STAVBA   ATÓMU</vt:lpstr>
      <vt:lpstr>VZÁJOMNÉ   PÔSOBENIE   ČASTÍC</vt:lpstr>
      <vt:lpstr>ELEMENTÁRNE  ČASTICE</vt:lpstr>
      <vt:lpstr>ATÓM  AKO  CELOK</vt:lpstr>
      <vt:lpstr>VZNIK  IÓNOV</vt:lpstr>
      <vt:lpstr>ELEKTRIZOVANIE  TELESA a)</vt:lpstr>
      <vt:lpstr>ELEKTRIZOVANIE  TELESA b)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NÁBOJ</dc:title>
  <dc:creator>skola</dc:creator>
  <cp:lastModifiedBy>Eva Hricova</cp:lastModifiedBy>
  <cp:revision>135</cp:revision>
  <dcterms:created xsi:type="dcterms:W3CDTF">2011-11-16T23:06:11Z</dcterms:created>
  <dcterms:modified xsi:type="dcterms:W3CDTF">2016-10-11T17:33:39Z</dcterms:modified>
</cp:coreProperties>
</file>