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4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19.9.2017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19.9.2017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19.9.2017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19.9.2017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19.9.2017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19.9.2017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19.9.2017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19.9.2017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19.9.2017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19.9.2017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19.9.2017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19.9.2017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Pervit%C3%ADn" TargetMode="External"/><Relationship Id="rId2" Type="http://schemas.openxmlformats.org/officeDocument/2006/relationships/hyperlink" Target="https://sk.wikipedia.org/w/index.php?title=Amfetam%C3%ADn&amp;action=edit&amp;redlink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DERIVÁTY UHĽOVODÍKOV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Rozdelenie</a:t>
            </a:r>
          </a:p>
          <a:p>
            <a:r>
              <a:rPr lang="sk-SK" dirty="0" smtClean="0"/>
              <a:t>Charakteristika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0000" lnSpcReduction="20000"/>
          </a:bodyPr>
          <a:lstStyle/>
          <a:p>
            <a:r>
              <a:rPr lang="sk-SK" b="1" dirty="0" smtClean="0"/>
              <a:t>Fyzikálne vlastnosti: 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>
                <a:solidFill>
                  <a:srgbClr val="FF0000"/>
                </a:solidFill>
              </a:rPr>
              <a:t>nižšie aldehydy </a:t>
            </a:r>
            <a:r>
              <a:rPr lang="sk-SK" dirty="0" smtClean="0"/>
              <a:t>a ketóny sú kvapaliny (iba formaldehyd je plyn), 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rozpustné v H2O –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prenikavo zapáchajú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>
                <a:solidFill>
                  <a:srgbClr val="FF0000"/>
                </a:solidFill>
              </a:rPr>
              <a:t>vyššie sú pevné látky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nerozpustné v H2O –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majú príjemnú ovocnú alebo kvetinovú vôňu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teploty varu sú vyššie ,ale nižšie než u alkoholov (kvôli vodíkovému mostíku) –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čím je molekulová hmotnosť nižšia, tým sú látky v H2O rozpustnejšie –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>
                <a:solidFill>
                  <a:srgbClr val="FF0000"/>
                </a:solidFill>
              </a:rPr>
              <a:t>najvyššie aldehydy a ketóny </a:t>
            </a:r>
            <a:r>
              <a:rPr lang="sk-SK" dirty="0" smtClean="0"/>
              <a:t>sú rozpustné v alkoholoch a éteri –</a:t>
            </a:r>
          </a:p>
          <a:p>
            <a:r>
              <a:rPr lang="sk-SK" b="1" dirty="0" smtClean="0"/>
              <a:t>Chemické vlastnosti: </a:t>
            </a:r>
            <a:r>
              <a:rPr lang="sk-SK" dirty="0" smtClean="0"/>
              <a:t>-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-aldehydy sú reaktívnejšie ako ketóny</a:t>
            </a:r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Predstaviteľov dobrať z knihy – </a:t>
            </a:r>
            <a:r>
              <a:rPr lang="sk-SK" dirty="0" err="1" smtClean="0">
                <a:solidFill>
                  <a:srgbClr val="FF0000"/>
                </a:solidFill>
              </a:rPr>
              <a:t>formaldehyd,benzaldehyd</a:t>
            </a:r>
            <a:r>
              <a:rPr lang="sk-SK" dirty="0" smtClean="0">
                <a:solidFill>
                  <a:srgbClr val="FF0000"/>
                </a:solidFill>
              </a:rPr>
              <a:t> acetón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u="sng" dirty="0" smtClean="0"/>
              <a:t>Karboxylové kyseliny</a:t>
            </a:r>
            <a:endParaRPr lang="sk-SK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i="1" u="sng" dirty="0" smtClean="0"/>
              <a:t>Karboxylová skupina </a:t>
            </a:r>
            <a:r>
              <a:rPr lang="sk-SK" b="1" dirty="0" smtClean="0"/>
              <a:t>-COOH </a:t>
            </a:r>
            <a:r>
              <a:rPr lang="sk-SK" dirty="0" smtClean="0"/>
              <a:t>je formálne tvorená spojením </a:t>
            </a:r>
            <a:r>
              <a:rPr lang="sk-SK" dirty="0" err="1" smtClean="0"/>
              <a:t>karbonylovej</a:t>
            </a:r>
            <a:r>
              <a:rPr lang="sk-SK" dirty="0" smtClean="0"/>
              <a:t> skupiny a </a:t>
            </a:r>
            <a:r>
              <a:rPr lang="sk-SK" dirty="0" err="1" smtClean="0"/>
              <a:t>hydroxylovej</a:t>
            </a:r>
            <a:r>
              <a:rPr lang="sk-SK" dirty="0" smtClean="0"/>
              <a:t> skupiny.</a:t>
            </a:r>
          </a:p>
          <a:p>
            <a:r>
              <a:rPr lang="sk-SK" b="1" dirty="0" smtClean="0"/>
              <a:t>Výskyt, vznik a praktický význam karboxylových kyselín</a:t>
            </a:r>
          </a:p>
          <a:p>
            <a:r>
              <a:rPr lang="sk-SK" dirty="0" smtClean="0"/>
              <a:t>V prírode sú hojne rozšírené, väčšinou viazané vo forme solí a derivátov. Laboratórne vznikajú </a:t>
            </a:r>
            <a:r>
              <a:rPr lang="sk-SK" u="sng" dirty="0" smtClean="0"/>
              <a:t>oxidáciou primárnych alkoholov cez aldehydy</a:t>
            </a:r>
            <a:r>
              <a:rPr lang="sk-SK" dirty="0" smtClean="0"/>
              <a:t>. </a:t>
            </a:r>
            <a:endParaRPr lang="sk-SK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sk-SK" b="1" dirty="0" smtClean="0"/>
              <a:t>Predstavitelia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fontScale="62500" lnSpcReduction="20000"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Kyselina mravčia </a:t>
            </a:r>
            <a:r>
              <a:rPr lang="sk-SK" dirty="0" smtClean="0"/>
              <a:t>:  </a:t>
            </a:r>
            <a:r>
              <a:rPr lang="sk-SK" b="1" dirty="0" smtClean="0"/>
              <a:t>H- COOH </a:t>
            </a:r>
            <a:r>
              <a:rPr lang="sk-SK" dirty="0" smtClean="0"/>
              <a:t>- je bezfarebná kvapalina štipľavého zápachu. Má leptavé a dezinfekčné účinky, má redukčné vlastnosti, ktoré vyplývajú z prítomnosti </a:t>
            </a:r>
            <a:r>
              <a:rPr lang="sk-SK" dirty="0" err="1" smtClean="0"/>
              <a:t>aldehydickej</a:t>
            </a:r>
            <a:r>
              <a:rPr lang="sk-SK" dirty="0" smtClean="0"/>
              <a:t> skupiny v štruktúre. Voľne je prítomná v tele mravcov, komárov, včiel, v žihľave, ale aj v pote, krvi a moči. Používa sa v potravinárskom priemysle na konzervovanie. 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Kyselina octová : CH3- COOH </a:t>
            </a:r>
            <a:r>
              <a:rPr lang="sk-SK" dirty="0" smtClean="0"/>
              <a:t>- je ostro páchnuca bezfarebná kvapalina. Bezvodá (100%) tuhne pri 16° C na látku podobnú ľadu (ľadová </a:t>
            </a:r>
            <a:r>
              <a:rPr lang="sk-SK" dirty="0" err="1" smtClean="0"/>
              <a:t>kys</a:t>
            </a:r>
            <a:r>
              <a:rPr lang="sk-SK" dirty="0" smtClean="0"/>
              <a:t>. octová). V koncentrácii 5- 8 % sa používa v potravinárstve ako ocot. Používa sa aj ako rozpúšťadlo a ako surovina v </a:t>
            </a:r>
            <a:r>
              <a:rPr lang="sk-SK" dirty="0" err="1" smtClean="0"/>
              <a:t>chem</a:t>
            </a:r>
            <a:r>
              <a:rPr lang="sk-SK" dirty="0" smtClean="0"/>
              <a:t>. priemysle. Vzniká oxidáciou etanolu - octové kvasenie. 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Kyselina maslová </a:t>
            </a:r>
            <a:r>
              <a:rPr lang="sk-SK" dirty="0" smtClean="0"/>
              <a:t>: CH3- (CH2)2- COOH - je zapáchajúca bezfarebná kvapalina (súčasť skazeného masla)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b="1" u="sng" dirty="0" smtClean="0"/>
              <a:t>Mastné kyseliny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Kyselina palmitová </a:t>
            </a:r>
            <a:r>
              <a:rPr lang="sk-SK" dirty="0" smtClean="0"/>
              <a:t>C15H31COOH, </a:t>
            </a:r>
            <a:r>
              <a:rPr lang="sk-SK" dirty="0" smtClean="0">
                <a:solidFill>
                  <a:srgbClr val="FF0000"/>
                </a:solidFill>
              </a:rPr>
              <a:t>kyselina </a:t>
            </a:r>
            <a:r>
              <a:rPr lang="sk-SK" dirty="0" err="1" smtClean="0">
                <a:solidFill>
                  <a:srgbClr val="FF0000"/>
                </a:solidFill>
              </a:rPr>
              <a:t>stéarová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C17H35COOH a </a:t>
            </a:r>
            <a:r>
              <a:rPr lang="sk-SK" dirty="0" smtClean="0">
                <a:solidFill>
                  <a:srgbClr val="FF0000"/>
                </a:solidFill>
              </a:rPr>
              <a:t>kyselina olejová </a:t>
            </a:r>
            <a:r>
              <a:rPr lang="sk-SK" dirty="0" smtClean="0"/>
              <a:t>CH3- (CH2)7-CH=CH-(CH2)7-COOH t.j. C17H33COOH tvoria súčasť jednoduchých i zložených </a:t>
            </a:r>
            <a:r>
              <a:rPr lang="sk-SK" dirty="0" err="1" smtClean="0"/>
              <a:t>lipidov</a:t>
            </a:r>
            <a:r>
              <a:rPr lang="sk-SK" dirty="0" smtClean="0"/>
              <a:t>. Sodné a draselné soli </a:t>
            </a:r>
            <a:r>
              <a:rPr lang="sk-SK" dirty="0" err="1" smtClean="0"/>
              <a:t>kys</a:t>
            </a:r>
            <a:r>
              <a:rPr lang="sk-SK" dirty="0" smtClean="0"/>
              <a:t>. </a:t>
            </a:r>
            <a:r>
              <a:rPr lang="sk-SK" dirty="0" err="1" smtClean="0"/>
              <a:t>stéarovej</a:t>
            </a:r>
            <a:r>
              <a:rPr lang="sk-SK" dirty="0" smtClean="0"/>
              <a:t> a palmitovej sa používajú ako mydlá.</a:t>
            </a:r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Deriváty </a:t>
            </a:r>
            <a:r>
              <a:rPr lang="sk-SK" b="1" dirty="0" err="1" smtClean="0"/>
              <a:t>k.kyselín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</a:rPr>
              <a:t>Funkčné deriváty  - soli, estery</a:t>
            </a:r>
          </a:p>
          <a:p>
            <a:r>
              <a:rPr lang="sk-SK" dirty="0" smtClean="0"/>
              <a:t>Vznikajú nahradením -OH skupiny v karboxyle iným atómom alebo skupinou atómov. napr. halogénom, </a:t>
            </a:r>
            <a:r>
              <a:rPr lang="sk-SK" dirty="0" err="1" smtClean="0"/>
              <a:t>alkoxyskupinou</a:t>
            </a:r>
            <a:r>
              <a:rPr lang="sk-SK" dirty="0" smtClean="0"/>
              <a:t> a pod. Zostávajúci zvyšok karboxylovej kyseliny nazývame </a:t>
            </a:r>
            <a:r>
              <a:rPr lang="sk-SK" dirty="0" err="1" smtClean="0"/>
              <a:t>acyl</a:t>
            </a:r>
            <a:r>
              <a:rPr lang="sk-SK" dirty="0" smtClean="0"/>
              <a:t> (</a:t>
            </a:r>
            <a:r>
              <a:rPr lang="sk-SK" dirty="0" err="1" smtClean="0"/>
              <a:t>acylovou</a:t>
            </a:r>
            <a:r>
              <a:rPr lang="sk-SK" dirty="0" smtClean="0"/>
              <a:t> skupinou). OCTAN SODNÝ - dopíš</a:t>
            </a:r>
          </a:p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</a:rPr>
              <a:t>Substitučné deriváty  - </a:t>
            </a:r>
            <a:r>
              <a:rPr lang="sk-SK" b="1" dirty="0" err="1" smtClean="0">
                <a:solidFill>
                  <a:srgbClr val="FF0000"/>
                </a:solidFill>
              </a:rPr>
              <a:t>hydroxykys</a:t>
            </a:r>
            <a:r>
              <a:rPr lang="sk-SK" b="1" dirty="0" smtClean="0">
                <a:solidFill>
                  <a:srgbClr val="FF0000"/>
                </a:solidFill>
              </a:rPr>
              <a:t>., </a:t>
            </a:r>
            <a:r>
              <a:rPr lang="sk-SK" b="1" dirty="0" err="1" smtClean="0">
                <a:solidFill>
                  <a:srgbClr val="FF0000"/>
                </a:solidFill>
              </a:rPr>
              <a:t>aminokysel</a:t>
            </a:r>
            <a:r>
              <a:rPr lang="sk-SK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sk-SK" dirty="0" smtClean="0"/>
              <a:t>Odvodíme ich náhradou vodíka (vodíkov) v uhľovodíkovom reťazci karboxylových kyselín atómom iného prvku alebo skupinou atómov. Karboxyl sa nemení, príslušné deriváty majú 2 alebo viac funkčných skupín. Ich chemické správanie závisí od ich vzájomnej polohy</a:t>
            </a:r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A.sk</a:t>
            </a:r>
            <a:r>
              <a:rPr lang="sk-SK" dirty="0" smtClean="0"/>
              <a:t>. Test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>
              <a:buAutoNum type="arabicPeriod"/>
            </a:pPr>
            <a:r>
              <a:rPr lang="sk-SK" sz="1400" b="1" dirty="0" smtClean="0"/>
              <a:t>-COOH  skupinu majú vo svojej molekule</a:t>
            </a:r>
          </a:p>
          <a:p>
            <a:pPr>
              <a:buNone/>
            </a:pPr>
            <a:r>
              <a:rPr lang="sk-SK" sz="1400" dirty="0" smtClean="0"/>
              <a:t> a. </a:t>
            </a:r>
            <a:r>
              <a:rPr lang="sk-SK" sz="1400" dirty="0" err="1" smtClean="0"/>
              <a:t>Nitroderiváty</a:t>
            </a:r>
            <a:endParaRPr lang="sk-SK" sz="1400" dirty="0" smtClean="0"/>
          </a:p>
          <a:p>
            <a:pPr>
              <a:buNone/>
            </a:pPr>
            <a:r>
              <a:rPr lang="sk-SK" sz="1400" dirty="0" smtClean="0"/>
              <a:t>b. Karboxylové kyseliny</a:t>
            </a:r>
          </a:p>
          <a:p>
            <a:pPr>
              <a:buNone/>
            </a:pPr>
            <a:r>
              <a:rPr lang="sk-SK" sz="1400" dirty="0" smtClean="0"/>
              <a:t>c. </a:t>
            </a:r>
            <a:r>
              <a:rPr lang="sk-SK" sz="1400" dirty="0" err="1" smtClean="0"/>
              <a:t>Karbonylové</a:t>
            </a:r>
            <a:r>
              <a:rPr lang="sk-SK" sz="1400" dirty="0" smtClean="0"/>
              <a:t> zlúčeniny</a:t>
            </a:r>
          </a:p>
          <a:p>
            <a:pPr>
              <a:buNone/>
            </a:pPr>
            <a:r>
              <a:rPr lang="sk-SK" sz="1400" b="1" dirty="0" smtClean="0"/>
              <a:t>2.      Chloroform – zaradenie, použitie</a:t>
            </a:r>
          </a:p>
          <a:p>
            <a:pPr>
              <a:buAutoNum type="arabicPeriod" startAt="2"/>
            </a:pPr>
            <a:endParaRPr lang="sk-SK" sz="1400" dirty="0" smtClean="0"/>
          </a:p>
          <a:p>
            <a:pPr>
              <a:buNone/>
            </a:pPr>
            <a:r>
              <a:rPr lang="sk-SK" sz="1400" b="1" dirty="0" smtClean="0"/>
              <a:t>3.      Ako vzniká fosgén?</a:t>
            </a:r>
          </a:p>
          <a:p>
            <a:pPr>
              <a:buNone/>
            </a:pPr>
            <a:r>
              <a:rPr lang="sk-SK" sz="1400" dirty="0" smtClean="0"/>
              <a:t>a. Rozpadom zlúčenín s halogénovým prvkom </a:t>
            </a:r>
          </a:p>
          <a:p>
            <a:pPr>
              <a:buNone/>
            </a:pPr>
            <a:r>
              <a:rPr lang="sk-SK" sz="1400" dirty="0" smtClean="0"/>
              <a:t>b. Reakciou </a:t>
            </a:r>
            <a:r>
              <a:rPr lang="sk-SK" sz="1400" dirty="0" err="1" smtClean="0"/>
              <a:t>halogenderivátov</a:t>
            </a:r>
            <a:r>
              <a:rPr lang="sk-SK" sz="1400" dirty="0" smtClean="0"/>
              <a:t> s dusíkom</a:t>
            </a:r>
          </a:p>
          <a:p>
            <a:pPr>
              <a:buNone/>
            </a:pPr>
            <a:r>
              <a:rPr lang="sk-SK" sz="1400" dirty="0" smtClean="0"/>
              <a:t>c. Reakciou </a:t>
            </a:r>
            <a:r>
              <a:rPr lang="sk-SK" sz="1400" dirty="0" err="1" smtClean="0"/>
              <a:t>halogenderivátov</a:t>
            </a:r>
            <a:r>
              <a:rPr lang="sk-SK" sz="1400" dirty="0" smtClean="0"/>
              <a:t> s kyslíkom</a:t>
            </a:r>
          </a:p>
          <a:p>
            <a:pPr>
              <a:buNone/>
            </a:pPr>
            <a:r>
              <a:rPr lang="sk-SK" sz="1400" b="1" dirty="0" smtClean="0"/>
              <a:t>4.       Napíšte akú charakteristickú skupinu majú  </a:t>
            </a:r>
            <a:r>
              <a:rPr lang="sk-SK" sz="1400" b="1" dirty="0" err="1" smtClean="0"/>
              <a:t>hydroxyderiváty</a:t>
            </a:r>
            <a:r>
              <a:rPr lang="sk-SK" sz="1400" b="1" dirty="0" smtClean="0"/>
              <a:t>   - .....................</a:t>
            </a:r>
          </a:p>
          <a:p>
            <a:pPr>
              <a:buNone/>
            </a:pPr>
            <a:r>
              <a:rPr lang="sk-SK" sz="1400" b="1" dirty="0" smtClean="0"/>
              <a:t>5.       Aký je rozdiel medzi alkoholmi a fenolmi?</a:t>
            </a:r>
          </a:p>
          <a:p>
            <a:pPr>
              <a:buAutoNum type="arabicPeriod" startAt="4"/>
            </a:pPr>
            <a:endParaRPr lang="sk-SK" sz="1400" dirty="0" smtClean="0"/>
          </a:p>
          <a:p>
            <a:pPr>
              <a:buAutoNum type="arabicPeriod" startAt="4"/>
            </a:pPr>
            <a:endParaRPr lang="sk-SK" sz="1400" dirty="0" smtClean="0"/>
          </a:p>
          <a:p>
            <a:pPr>
              <a:buNone/>
            </a:pPr>
            <a:r>
              <a:rPr lang="sk-SK" sz="1400" b="1" dirty="0" smtClean="0"/>
              <a:t>6.        Kyselina octová – zaradenie, použitie</a:t>
            </a:r>
          </a:p>
          <a:p>
            <a:pPr>
              <a:buAutoNum type="arabicPeriod" startAt="4"/>
            </a:pPr>
            <a:endParaRPr lang="sk-SK" sz="1400" dirty="0" smtClean="0"/>
          </a:p>
          <a:p>
            <a:pPr>
              <a:buAutoNum type="arabicPeriod" startAt="4"/>
            </a:pPr>
            <a:endParaRPr lang="sk-SK" sz="1400" dirty="0" smtClean="0"/>
          </a:p>
          <a:p>
            <a:pPr>
              <a:buAutoNum type="arabicPeriod" startAt="7"/>
            </a:pPr>
            <a:r>
              <a:rPr lang="sk-SK" sz="1400" b="1" dirty="0" smtClean="0"/>
              <a:t>a. Vymenujte  jednu mastnú nenasýtenú karboxylovú kyselinu .........................................................</a:t>
            </a:r>
          </a:p>
          <a:p>
            <a:pPr>
              <a:buNone/>
            </a:pPr>
            <a:r>
              <a:rPr lang="sk-SK" sz="1400" b="1" dirty="0" smtClean="0"/>
              <a:t>          b. Čím sa vyznačujú nenasýtené zlúčeniny?</a:t>
            </a:r>
          </a:p>
          <a:p>
            <a:pPr>
              <a:buAutoNum type="arabicPeriod" startAt="7"/>
            </a:pPr>
            <a:endParaRPr lang="sk-SK" sz="1400" b="1" dirty="0" smtClean="0"/>
          </a:p>
          <a:p>
            <a:pPr>
              <a:buNone/>
            </a:pPr>
            <a:r>
              <a:rPr lang="sk-SK" sz="1400" b="1" dirty="0" smtClean="0"/>
              <a:t>8.     Octan </a:t>
            </a:r>
            <a:r>
              <a:rPr lang="sk-SK" sz="1400" b="1" dirty="0" err="1" smtClean="0"/>
              <a:t>metylový</a:t>
            </a:r>
            <a:r>
              <a:rPr lang="sk-SK" sz="1400" b="1" dirty="0" smtClean="0"/>
              <a:t> je:</a:t>
            </a:r>
          </a:p>
          <a:p>
            <a:pPr>
              <a:buNone/>
            </a:pPr>
            <a:r>
              <a:rPr lang="sk-SK" sz="1400" dirty="0" smtClean="0"/>
              <a:t>a. Substitučný derivát </a:t>
            </a:r>
            <a:r>
              <a:rPr lang="sk-SK" sz="1400" dirty="0" err="1" smtClean="0"/>
              <a:t>karbox</a:t>
            </a:r>
            <a:r>
              <a:rPr lang="sk-SK" sz="1400" dirty="0" smtClean="0"/>
              <a:t>. kyseliny</a:t>
            </a:r>
          </a:p>
          <a:p>
            <a:pPr>
              <a:buNone/>
            </a:pPr>
            <a:r>
              <a:rPr lang="sk-SK" sz="1400" dirty="0" smtClean="0"/>
              <a:t>b.  Funkčný derivát </a:t>
            </a:r>
            <a:r>
              <a:rPr lang="sk-SK" sz="1400" dirty="0" err="1" smtClean="0"/>
              <a:t>karbox</a:t>
            </a:r>
            <a:r>
              <a:rPr lang="sk-SK" sz="1400" dirty="0" smtClean="0"/>
              <a:t>. Kyseliny</a:t>
            </a:r>
          </a:p>
          <a:p>
            <a:pPr>
              <a:buAutoNum type="arabicPeriod" startAt="9"/>
            </a:pPr>
            <a:r>
              <a:rPr lang="sk-SK" sz="1400" b="1" dirty="0" smtClean="0"/>
              <a:t>Čo sú </a:t>
            </a:r>
            <a:r>
              <a:rPr lang="sk-SK" sz="1400" b="1" dirty="0" err="1" smtClean="0"/>
              <a:t>hydroxykyseliny</a:t>
            </a:r>
            <a:r>
              <a:rPr lang="sk-SK" sz="1400" b="1" dirty="0" smtClean="0"/>
              <a:t>?</a:t>
            </a:r>
          </a:p>
          <a:p>
            <a:pPr>
              <a:buAutoNum type="arabicPeriod" startAt="9"/>
            </a:pPr>
            <a:endParaRPr lang="sk-SK" sz="1400" b="1" dirty="0" smtClean="0"/>
          </a:p>
          <a:p>
            <a:pPr>
              <a:buAutoNum type="arabicPeriod" startAt="9"/>
            </a:pPr>
            <a:r>
              <a:rPr lang="sk-SK" sz="1400" b="1" dirty="0" smtClean="0"/>
              <a:t> K akým derivátom patrí  acetón?</a:t>
            </a:r>
          </a:p>
          <a:p>
            <a:pPr>
              <a:buAutoNum type="arabicPeriod" startAt="7"/>
            </a:pPr>
            <a:endParaRPr lang="sk-SK" sz="1400" b="1" dirty="0" smtClean="0"/>
          </a:p>
          <a:p>
            <a:pPr>
              <a:buAutoNum type="arabicPeriod" startAt="7"/>
            </a:pPr>
            <a:endParaRPr lang="sk-SK" sz="1400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 </a:t>
            </a:r>
            <a:r>
              <a:rPr lang="sk-SK" dirty="0" err="1" smtClean="0"/>
              <a:t>B.sk</a:t>
            </a:r>
            <a:r>
              <a:rPr lang="sk-SK" dirty="0" smtClean="0"/>
              <a:t>. TEST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40000" lnSpcReduction="20000"/>
          </a:bodyPr>
          <a:lstStyle/>
          <a:p>
            <a:pPr>
              <a:buAutoNum type="arabicPeriod"/>
            </a:pPr>
            <a:r>
              <a:rPr lang="sk-SK" b="1" dirty="0" smtClean="0"/>
              <a:t>-COH  skupinu majú vo svojej molekule</a:t>
            </a:r>
          </a:p>
          <a:p>
            <a:pPr>
              <a:buNone/>
            </a:pPr>
            <a:r>
              <a:rPr lang="sk-SK" dirty="0" smtClean="0"/>
              <a:t> a. </a:t>
            </a:r>
            <a:r>
              <a:rPr lang="sk-SK" dirty="0" err="1" smtClean="0"/>
              <a:t>Nitroderiváty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b. Karboxylové kyseliny</a:t>
            </a:r>
          </a:p>
          <a:p>
            <a:pPr>
              <a:buNone/>
            </a:pPr>
            <a:r>
              <a:rPr lang="sk-SK" dirty="0" smtClean="0"/>
              <a:t>c. </a:t>
            </a:r>
            <a:r>
              <a:rPr lang="sk-SK" dirty="0" err="1" smtClean="0"/>
              <a:t>Karbonylové</a:t>
            </a:r>
            <a:r>
              <a:rPr lang="sk-SK" dirty="0" smtClean="0"/>
              <a:t> zlúčeniny</a:t>
            </a:r>
          </a:p>
          <a:p>
            <a:pPr>
              <a:buNone/>
            </a:pPr>
            <a:r>
              <a:rPr lang="sk-SK" b="1" dirty="0" smtClean="0"/>
              <a:t>2.      </a:t>
            </a:r>
            <a:r>
              <a:rPr lang="sk-SK" b="1" dirty="0" err="1" smtClean="0"/>
              <a:t>Nitrobenzén</a:t>
            </a:r>
            <a:r>
              <a:rPr lang="sk-SK" b="1" dirty="0" smtClean="0"/>
              <a:t> – zaradenie, použitie</a:t>
            </a:r>
          </a:p>
          <a:p>
            <a:pPr>
              <a:buAutoNum type="arabicPeriod" startAt="2"/>
            </a:pPr>
            <a:endParaRPr lang="sk-SK" dirty="0" smtClean="0"/>
          </a:p>
          <a:p>
            <a:pPr>
              <a:buNone/>
            </a:pPr>
            <a:r>
              <a:rPr lang="sk-SK" b="1" dirty="0" smtClean="0"/>
              <a:t>3.      Prečo sú nebezpečné </a:t>
            </a:r>
            <a:r>
              <a:rPr lang="sk-SK" b="1" dirty="0" err="1" smtClean="0"/>
              <a:t>halogénderiváty</a:t>
            </a:r>
            <a:r>
              <a:rPr lang="sk-SK" b="1" dirty="0" smtClean="0"/>
              <a:t> na ľudské zdravie?</a:t>
            </a:r>
          </a:p>
          <a:p>
            <a:pPr>
              <a:buNone/>
            </a:pPr>
            <a:r>
              <a:rPr lang="sk-SK" dirty="0" smtClean="0"/>
              <a:t>a. Lebo sa z nich uvoľňuje dusík</a:t>
            </a:r>
          </a:p>
          <a:p>
            <a:pPr>
              <a:buNone/>
            </a:pPr>
            <a:r>
              <a:rPr lang="sk-SK" dirty="0" smtClean="0"/>
              <a:t>b. Nie sú nebezpečné </a:t>
            </a:r>
          </a:p>
          <a:p>
            <a:pPr>
              <a:buNone/>
            </a:pPr>
            <a:r>
              <a:rPr lang="sk-SK" dirty="0" smtClean="0"/>
              <a:t>c. Vo vzduchu sa zlučujú s kyslíkom a tvoria nebezpečný fosgén</a:t>
            </a:r>
          </a:p>
          <a:p>
            <a:pPr>
              <a:buNone/>
            </a:pPr>
            <a:r>
              <a:rPr lang="sk-SK" b="1" dirty="0" smtClean="0"/>
              <a:t>4.       Napíšte akú charakteristickú skupinu majú  </a:t>
            </a:r>
            <a:r>
              <a:rPr lang="sk-SK" b="1" dirty="0" err="1" smtClean="0"/>
              <a:t>amíny</a:t>
            </a:r>
            <a:r>
              <a:rPr lang="sk-SK" b="1" dirty="0" smtClean="0"/>
              <a:t>  - .....................</a:t>
            </a:r>
          </a:p>
          <a:p>
            <a:pPr>
              <a:buNone/>
            </a:pPr>
            <a:r>
              <a:rPr lang="sk-SK" b="1" dirty="0" smtClean="0"/>
              <a:t>5.       Aký je rozdiel medzi aldehydmi a ketónmi?</a:t>
            </a:r>
          </a:p>
          <a:p>
            <a:pPr>
              <a:buAutoNum type="arabicPeriod" startAt="4"/>
            </a:pPr>
            <a:endParaRPr lang="sk-SK" dirty="0" smtClean="0"/>
          </a:p>
          <a:p>
            <a:pPr>
              <a:buAutoNum type="arabicPeriod" startAt="4"/>
            </a:pPr>
            <a:endParaRPr lang="sk-SK" dirty="0" smtClean="0"/>
          </a:p>
          <a:p>
            <a:pPr>
              <a:buNone/>
            </a:pPr>
            <a:r>
              <a:rPr lang="sk-SK" b="1" dirty="0" smtClean="0"/>
              <a:t>6.        Kyselina mravčia– zaradenie, použitie</a:t>
            </a:r>
          </a:p>
          <a:p>
            <a:pPr>
              <a:buAutoNum type="arabicPeriod" startAt="4"/>
            </a:pPr>
            <a:endParaRPr lang="sk-SK" dirty="0" smtClean="0"/>
          </a:p>
          <a:p>
            <a:pPr>
              <a:buAutoNum type="arabicPeriod" startAt="4"/>
            </a:pPr>
            <a:endParaRPr lang="sk-SK" dirty="0" smtClean="0"/>
          </a:p>
          <a:p>
            <a:pPr>
              <a:buAutoNum type="arabicPeriod" startAt="7"/>
            </a:pPr>
            <a:r>
              <a:rPr lang="sk-SK" b="1" dirty="0" smtClean="0"/>
              <a:t>Vymenujte  aspoň 2 mastné nasýtené </a:t>
            </a:r>
            <a:r>
              <a:rPr lang="sk-SK" b="1" smtClean="0"/>
              <a:t>karboxylové kyseliny: ..................................................................</a:t>
            </a:r>
            <a:endParaRPr lang="sk-SK" b="1" dirty="0" smtClean="0"/>
          </a:p>
          <a:p>
            <a:pPr>
              <a:buAutoNum type="arabicPeriod" startAt="7"/>
            </a:pPr>
            <a:endParaRPr lang="sk-SK" b="1" dirty="0" smtClean="0"/>
          </a:p>
          <a:p>
            <a:pPr>
              <a:buAutoNum type="arabicPeriod" startAt="7"/>
            </a:pPr>
            <a:r>
              <a:rPr lang="sk-SK" b="1" dirty="0" smtClean="0"/>
              <a:t>Octan sodný je:</a:t>
            </a:r>
          </a:p>
          <a:p>
            <a:pPr>
              <a:buNone/>
            </a:pPr>
            <a:r>
              <a:rPr lang="sk-SK" dirty="0" smtClean="0"/>
              <a:t>a. Substitučný derivát </a:t>
            </a:r>
            <a:r>
              <a:rPr lang="sk-SK" dirty="0" err="1" smtClean="0"/>
              <a:t>karbox</a:t>
            </a:r>
            <a:r>
              <a:rPr lang="sk-SK" dirty="0" smtClean="0"/>
              <a:t>. kyseliny</a:t>
            </a:r>
          </a:p>
          <a:p>
            <a:pPr>
              <a:buNone/>
            </a:pPr>
            <a:r>
              <a:rPr lang="sk-SK" dirty="0" smtClean="0"/>
              <a:t>b.  Funkčný derivát </a:t>
            </a:r>
            <a:r>
              <a:rPr lang="sk-SK" dirty="0" err="1" smtClean="0"/>
              <a:t>karbox</a:t>
            </a:r>
            <a:r>
              <a:rPr lang="sk-SK" dirty="0" smtClean="0"/>
              <a:t>. Kyseliny</a:t>
            </a:r>
          </a:p>
          <a:p>
            <a:pPr>
              <a:buAutoNum type="arabicPeriod" startAt="9"/>
            </a:pPr>
            <a:r>
              <a:rPr lang="sk-SK" b="1" dirty="0" smtClean="0"/>
              <a:t>Čo sú aminokyseliny?</a:t>
            </a:r>
          </a:p>
          <a:p>
            <a:pPr>
              <a:buAutoNum type="arabicPeriod" startAt="9"/>
            </a:pPr>
            <a:endParaRPr lang="sk-SK" b="1" dirty="0" smtClean="0"/>
          </a:p>
          <a:p>
            <a:pPr>
              <a:buAutoNum type="arabicPeriod" startAt="9"/>
            </a:pPr>
            <a:r>
              <a:rPr lang="sk-SK" b="1" dirty="0" smtClean="0"/>
              <a:t> K akým derivátom patrí  formaldehyd?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Rozdelenie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Sú to organické zlúčeniny, ktoré odvodíme od uhľovodíkov tak, že </a:t>
            </a:r>
            <a:r>
              <a:rPr lang="sk-SK" dirty="0" smtClean="0">
                <a:solidFill>
                  <a:srgbClr val="C00000"/>
                </a:solidFill>
              </a:rPr>
              <a:t>jeden alebo viacero atómov vodíka nahradíme iným atómom alebo skupinou atómov.</a:t>
            </a:r>
            <a:br>
              <a:rPr lang="sk-SK" dirty="0" smtClean="0">
                <a:solidFill>
                  <a:srgbClr val="C00000"/>
                </a:solidFill>
              </a:rPr>
            </a:br>
            <a:r>
              <a:rPr lang="sk-SK" dirty="0" smtClean="0"/>
              <a:t>Atómy alebo skupiny atómov, ktoré charakterizujú určitú skupinu derivátov nazývame </a:t>
            </a:r>
            <a:r>
              <a:rPr lang="sk-SK" b="1" dirty="0" smtClean="0"/>
              <a:t>charakteristické skupiny (napr. –</a:t>
            </a:r>
            <a:r>
              <a:rPr lang="sk-SK" b="1" dirty="0" err="1" smtClean="0"/>
              <a:t>Cl</a:t>
            </a:r>
            <a:r>
              <a:rPr lang="sk-SK" b="1" dirty="0" smtClean="0"/>
              <a:t>, </a:t>
            </a:r>
          </a:p>
          <a:p>
            <a:pPr>
              <a:buNone/>
            </a:pPr>
            <a:r>
              <a:rPr lang="sk-SK" b="1" dirty="0" smtClean="0"/>
              <a:t>     -OH...).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Rozdelenie: 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1.  </a:t>
            </a:r>
            <a:r>
              <a:rPr lang="sk-SK" b="1" dirty="0" err="1" smtClean="0"/>
              <a:t>Halogénderiváty</a:t>
            </a:r>
            <a:r>
              <a:rPr lang="sk-SK" dirty="0" smtClean="0"/>
              <a:t> – charakteristická skupina:   </a:t>
            </a:r>
          </a:p>
          <a:p>
            <a:pPr>
              <a:buNone/>
            </a:pPr>
            <a:r>
              <a:rPr lang="sk-SK" dirty="0" smtClean="0"/>
              <a:t>          halogény (</a:t>
            </a:r>
            <a:r>
              <a:rPr lang="sk-SK" b="1" dirty="0" smtClean="0"/>
              <a:t>7.A</a:t>
            </a:r>
            <a:r>
              <a:rPr lang="sk-SK" dirty="0" smtClean="0"/>
              <a:t>:   F, </a:t>
            </a:r>
            <a:r>
              <a:rPr lang="sk-SK" dirty="0" err="1" smtClean="0"/>
              <a:t>Cl</a:t>
            </a:r>
            <a:r>
              <a:rPr lang="sk-SK" dirty="0" smtClean="0"/>
              <a:t>, Br, I) </a:t>
            </a:r>
            <a:br>
              <a:rPr lang="sk-SK" dirty="0" smtClean="0"/>
            </a:br>
            <a:r>
              <a:rPr lang="sk-SK" dirty="0" smtClean="0"/>
              <a:t>2.  </a:t>
            </a:r>
            <a:r>
              <a:rPr lang="sk-SK" b="1" dirty="0" err="1" smtClean="0"/>
              <a:t>Nitroderiváty</a:t>
            </a:r>
            <a:r>
              <a:rPr lang="sk-SK" dirty="0" smtClean="0"/>
              <a:t> – </a:t>
            </a:r>
            <a:r>
              <a:rPr lang="sk-SK" dirty="0" err="1" smtClean="0"/>
              <a:t>charak</a:t>
            </a:r>
            <a:r>
              <a:rPr lang="sk-SK" dirty="0" smtClean="0"/>
              <a:t>. skupina:  -NO2</a:t>
            </a:r>
            <a:br>
              <a:rPr lang="sk-SK" dirty="0" smtClean="0"/>
            </a:br>
            <a:r>
              <a:rPr lang="sk-SK" dirty="0" smtClean="0"/>
              <a:t>3.  </a:t>
            </a:r>
            <a:r>
              <a:rPr lang="sk-SK" b="1" dirty="0" err="1" smtClean="0"/>
              <a:t>Amíny</a:t>
            </a:r>
            <a:r>
              <a:rPr lang="sk-SK" dirty="0" smtClean="0"/>
              <a:t> – </a:t>
            </a:r>
            <a:r>
              <a:rPr lang="sk-SK" dirty="0" err="1" smtClean="0"/>
              <a:t>charak</a:t>
            </a:r>
            <a:r>
              <a:rPr lang="sk-SK" dirty="0" smtClean="0"/>
              <a:t>. skupiny:  -NH2, -NH-, -N-</a:t>
            </a:r>
            <a:br>
              <a:rPr lang="sk-SK" dirty="0" smtClean="0"/>
            </a:br>
            <a:r>
              <a:rPr lang="sk-SK" dirty="0" smtClean="0"/>
              <a:t>4.  </a:t>
            </a:r>
            <a:r>
              <a:rPr lang="sk-SK" b="1" dirty="0" err="1" smtClean="0"/>
              <a:t>Hydroxyderiváty</a:t>
            </a:r>
            <a:r>
              <a:rPr lang="sk-SK" dirty="0" smtClean="0"/>
              <a:t> – </a:t>
            </a:r>
            <a:r>
              <a:rPr lang="sk-SK" dirty="0" err="1" smtClean="0"/>
              <a:t>charak</a:t>
            </a:r>
            <a:r>
              <a:rPr lang="sk-SK" dirty="0" smtClean="0"/>
              <a:t>. skupina:  -</a:t>
            </a:r>
            <a:r>
              <a:rPr lang="sk-SK" dirty="0"/>
              <a:t>OH </a:t>
            </a:r>
            <a:endParaRPr lang="sk-SK" dirty="0" smtClean="0"/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( </a:t>
            </a:r>
            <a:r>
              <a:rPr lang="sk-SK" dirty="0" smtClean="0">
                <a:solidFill>
                  <a:srgbClr val="00B0F0"/>
                </a:solidFill>
              </a:rPr>
              <a:t>ALKOHOLY</a:t>
            </a:r>
            <a:r>
              <a:rPr lang="sk-SK" dirty="0">
                <a:solidFill>
                  <a:srgbClr val="00B0F0"/>
                </a:solidFill>
              </a:rPr>
              <a:t>, FENOLY)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5.  </a:t>
            </a:r>
            <a:r>
              <a:rPr lang="sk-SK" b="1" dirty="0" err="1" smtClean="0"/>
              <a:t>Karbonylove</a:t>
            </a:r>
            <a:r>
              <a:rPr lang="sk-SK" b="1" dirty="0" smtClean="0"/>
              <a:t> zlúčeniny</a:t>
            </a:r>
            <a:r>
              <a:rPr lang="sk-SK" dirty="0" smtClean="0"/>
              <a:t> – </a:t>
            </a:r>
            <a:r>
              <a:rPr lang="sk-SK" dirty="0" err="1" smtClean="0"/>
              <a:t>charak.skupina</a:t>
            </a:r>
            <a:r>
              <a:rPr lang="sk-SK" dirty="0" smtClean="0"/>
              <a:t>:     </a:t>
            </a:r>
          </a:p>
          <a:p>
            <a:pPr>
              <a:buNone/>
            </a:pPr>
            <a:r>
              <a:rPr lang="sk-SK" dirty="0" smtClean="0"/>
              <a:t>          &gt;CO ( </a:t>
            </a:r>
            <a:r>
              <a:rPr lang="sk-SK" dirty="0" smtClean="0">
                <a:solidFill>
                  <a:srgbClr val="00B0F0"/>
                </a:solidFill>
              </a:rPr>
              <a:t>ALDEHYDY, KETÓNY</a:t>
            </a:r>
            <a:r>
              <a:rPr lang="sk-SK" dirty="0" smtClean="0"/>
              <a:t>)</a:t>
            </a:r>
            <a:br>
              <a:rPr lang="sk-SK" dirty="0" smtClean="0"/>
            </a:br>
            <a:r>
              <a:rPr lang="sk-SK" dirty="0" smtClean="0"/>
              <a:t>6.  </a:t>
            </a:r>
            <a:r>
              <a:rPr lang="sk-SK" b="1" dirty="0" err="1" smtClean="0"/>
              <a:t>Karboxylove</a:t>
            </a:r>
            <a:r>
              <a:rPr lang="sk-SK" b="1" dirty="0" smtClean="0"/>
              <a:t> kyseliny</a:t>
            </a:r>
            <a:r>
              <a:rPr lang="sk-SK" dirty="0" smtClean="0"/>
              <a:t> – </a:t>
            </a:r>
            <a:r>
              <a:rPr lang="sk-SK" dirty="0" err="1" smtClean="0"/>
              <a:t>charak</a:t>
            </a:r>
            <a:r>
              <a:rPr lang="sk-SK" dirty="0" smtClean="0"/>
              <a:t>. </a:t>
            </a:r>
            <a:r>
              <a:rPr lang="sk-SK" dirty="0" err="1" smtClean="0"/>
              <a:t>spkupina</a:t>
            </a:r>
            <a:r>
              <a:rPr lang="sk-SK" dirty="0" smtClean="0"/>
              <a:t>:</a:t>
            </a:r>
          </a:p>
          <a:p>
            <a:pPr>
              <a:buNone/>
            </a:pPr>
            <a:r>
              <a:rPr lang="sk-SK" dirty="0" smtClean="0"/>
              <a:t>         -COOH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u="sng" dirty="0" err="1" smtClean="0"/>
              <a:t>Halogénderiváty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Sú to organické zlúčeniny, ktoré vznikajú nahradením jedného alebo viac vodíkov halogénom. </a:t>
            </a:r>
          </a:p>
          <a:p>
            <a:r>
              <a:rPr lang="sk-SK" b="1" dirty="0" err="1" smtClean="0">
                <a:solidFill>
                  <a:srgbClr val="FF0000"/>
                </a:solidFill>
              </a:rPr>
              <a:t>Chlórmetán</a:t>
            </a:r>
            <a:r>
              <a:rPr lang="sk-SK" b="1" dirty="0" smtClean="0">
                <a:solidFill>
                  <a:srgbClr val="FF0000"/>
                </a:solidFill>
              </a:rPr>
              <a:t>, </a:t>
            </a:r>
            <a:r>
              <a:rPr lang="sk-SK" b="1" dirty="0" err="1" smtClean="0">
                <a:solidFill>
                  <a:srgbClr val="FF0000"/>
                </a:solidFill>
              </a:rPr>
              <a:t>metylchlorid</a:t>
            </a:r>
            <a:r>
              <a:rPr lang="sk-SK" b="1" dirty="0" smtClean="0">
                <a:solidFill>
                  <a:srgbClr val="FF0000"/>
                </a:solidFill>
              </a:rPr>
              <a:t>: </a:t>
            </a:r>
            <a:r>
              <a:rPr lang="sk-SK" b="1" dirty="0" smtClean="0"/>
              <a:t>CH3Cl</a:t>
            </a:r>
            <a:r>
              <a:rPr lang="sk-SK" b="1" dirty="0" smtClean="0">
                <a:solidFill>
                  <a:srgbClr val="FF0000"/>
                </a:solidFill>
              </a:rPr>
              <a:t> </a:t>
            </a:r>
            <a:r>
              <a:rPr lang="sk-SK" dirty="0" smtClean="0"/>
              <a:t>– používa sa do chladničiek ako chladiaca látka, v lekárstve na miestne umŕtvenie</a:t>
            </a:r>
            <a:br>
              <a:rPr lang="sk-SK" dirty="0" smtClean="0"/>
            </a:br>
            <a:r>
              <a:rPr lang="sk-SK" b="1" dirty="0" err="1" smtClean="0">
                <a:solidFill>
                  <a:srgbClr val="FF0000"/>
                </a:solidFill>
              </a:rPr>
              <a:t>Trichlórmetán</a:t>
            </a:r>
            <a:r>
              <a:rPr lang="sk-SK" b="1" dirty="0" smtClean="0">
                <a:solidFill>
                  <a:srgbClr val="FF0000"/>
                </a:solidFill>
              </a:rPr>
              <a:t>, chloroform</a:t>
            </a:r>
            <a:r>
              <a:rPr lang="sk-SK" b="1" dirty="0" smtClean="0"/>
              <a:t>: CHCl3</a:t>
            </a:r>
            <a:r>
              <a:rPr lang="sk-SK" dirty="0" smtClean="0"/>
              <a:t> – bezfarebná kvapalina sladkastej omamnej vône, v minulosti sa používal v lekárstve ako narkóza (karcinogénny), používa sa ako rozpúšťadlo organických látok</a:t>
            </a:r>
            <a:br>
              <a:rPr lang="sk-SK" dirty="0" smtClean="0"/>
            </a:br>
            <a:r>
              <a:rPr lang="sk-SK" b="1" dirty="0" err="1" smtClean="0">
                <a:solidFill>
                  <a:srgbClr val="FF0000"/>
                </a:solidFill>
              </a:rPr>
              <a:t>Trijódmetán</a:t>
            </a:r>
            <a:r>
              <a:rPr lang="sk-SK" b="1" dirty="0" smtClean="0">
                <a:solidFill>
                  <a:srgbClr val="FF0000"/>
                </a:solidFill>
              </a:rPr>
              <a:t>, jodoform: </a:t>
            </a:r>
            <a:r>
              <a:rPr lang="sk-SK" b="1" dirty="0" smtClean="0"/>
              <a:t>CHI3</a:t>
            </a:r>
            <a:r>
              <a:rPr lang="sk-SK" dirty="0" smtClean="0"/>
              <a:t> – prášok s antiseptickými účinkami</a:t>
            </a:r>
            <a:br>
              <a:rPr lang="sk-SK" dirty="0" smtClean="0"/>
            </a:br>
            <a:r>
              <a:rPr lang="sk-SK" b="1" dirty="0" err="1" smtClean="0">
                <a:solidFill>
                  <a:srgbClr val="FF0000"/>
                </a:solidFill>
              </a:rPr>
              <a:t>Tetrachlórmetán</a:t>
            </a:r>
            <a:r>
              <a:rPr lang="sk-SK" b="1" dirty="0" smtClean="0">
                <a:solidFill>
                  <a:srgbClr val="FF0000"/>
                </a:solidFill>
              </a:rPr>
              <a:t>, chlorid uhličitý: </a:t>
            </a:r>
            <a:r>
              <a:rPr lang="sk-SK" b="1" dirty="0" smtClean="0"/>
              <a:t>CCl4</a:t>
            </a:r>
            <a:r>
              <a:rPr lang="sk-SK" dirty="0" smtClean="0"/>
              <a:t> – jedovatá, nehorľavá, karcinogénna kvapalina, používa sa na čistenie odevov a ako náplň do hasiacich prístrojov</a:t>
            </a:r>
            <a:br>
              <a:rPr lang="sk-SK" dirty="0" smtClean="0"/>
            </a:br>
            <a:r>
              <a:rPr lang="sk-SK" b="1" dirty="0" err="1" smtClean="0">
                <a:solidFill>
                  <a:srgbClr val="FF0000"/>
                </a:solidFill>
              </a:rPr>
              <a:t>Chlóretylén</a:t>
            </a:r>
            <a:r>
              <a:rPr lang="sk-SK" b="1" dirty="0" smtClean="0">
                <a:solidFill>
                  <a:srgbClr val="FF0000"/>
                </a:solidFill>
              </a:rPr>
              <a:t>, </a:t>
            </a:r>
            <a:r>
              <a:rPr lang="sk-SK" b="1" dirty="0" err="1" smtClean="0">
                <a:solidFill>
                  <a:srgbClr val="FF0000"/>
                </a:solidFill>
              </a:rPr>
              <a:t>vinylchlorid</a:t>
            </a:r>
            <a:r>
              <a:rPr lang="sk-SK" b="1" dirty="0" smtClean="0"/>
              <a:t>: CH2=CHCl</a:t>
            </a:r>
            <a:r>
              <a:rPr lang="sk-SK" dirty="0" smtClean="0"/>
              <a:t> – vyrába sa z neho PVC (polyvinylchlorid)</a:t>
            </a:r>
            <a:br>
              <a:rPr lang="sk-SK" dirty="0" smtClean="0"/>
            </a:br>
            <a:r>
              <a:rPr lang="sk-SK" b="1" dirty="0" smtClean="0">
                <a:solidFill>
                  <a:srgbClr val="FF0000"/>
                </a:solidFill>
              </a:rPr>
              <a:t>Freóny: napr. </a:t>
            </a:r>
            <a:r>
              <a:rPr lang="sk-SK" b="1" dirty="0" err="1" smtClean="0">
                <a:solidFill>
                  <a:srgbClr val="FF0000"/>
                </a:solidFill>
              </a:rPr>
              <a:t>dichlórdifluórmetán</a:t>
            </a:r>
            <a:r>
              <a:rPr lang="sk-SK" b="1" dirty="0" smtClean="0"/>
              <a:t>: CCl2F2</a:t>
            </a:r>
            <a:r>
              <a:rPr lang="sk-SK" dirty="0" smtClean="0"/>
              <a:t> – </a:t>
            </a:r>
            <a:r>
              <a:rPr lang="sk-SK" dirty="0" smtClean="0"/>
              <a:t>používali </a:t>
            </a:r>
            <a:r>
              <a:rPr lang="sk-SK" dirty="0" smtClean="0"/>
              <a:t>sa ako náplne do chladiacich zariadení a hnacie plyny v sprejoch, poškodzujú ozónovú vrstvu chrániacu Zem pred škodlivým UV žiarením, ich výroba sa preto zastavila. </a:t>
            </a:r>
            <a:r>
              <a:rPr lang="sk-SK" dirty="0" smtClean="0">
                <a:solidFill>
                  <a:srgbClr val="00B0F0"/>
                </a:solidFill>
              </a:rPr>
              <a:t>S kyslíkom tvoria nebezpečný plyn </a:t>
            </a:r>
            <a:r>
              <a:rPr lang="sk-SK" u="sng" dirty="0" smtClean="0">
                <a:solidFill>
                  <a:srgbClr val="00B0F0"/>
                </a:solidFill>
              </a:rPr>
              <a:t>FOSGÉN</a:t>
            </a:r>
            <a:r>
              <a:rPr lang="sk-SK" dirty="0" smtClean="0">
                <a:solidFill>
                  <a:srgbClr val="00B0F0"/>
                </a:solidFill>
              </a:rPr>
              <a:t>!!!!</a:t>
            </a:r>
            <a:endParaRPr lang="sk-SK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u="sng" dirty="0" err="1" smtClean="0"/>
              <a:t>Nitroderiváty</a:t>
            </a:r>
            <a:endParaRPr lang="sk-SK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55000" lnSpcReduction="20000"/>
          </a:bodyPr>
          <a:lstStyle/>
          <a:p>
            <a:r>
              <a:rPr lang="sk-SK" b="1" dirty="0" smtClean="0"/>
              <a:t>alifatické </a:t>
            </a:r>
            <a:r>
              <a:rPr lang="sk-SK" b="1" dirty="0" err="1" smtClean="0"/>
              <a:t>nitrozlúčeniny</a:t>
            </a:r>
            <a:r>
              <a:rPr lang="sk-SK" b="1" dirty="0" smtClean="0"/>
              <a:t> </a:t>
            </a:r>
            <a:r>
              <a:rPr lang="sk-SK" dirty="0" smtClean="0"/>
              <a:t>– </a:t>
            </a:r>
          </a:p>
          <a:p>
            <a:pPr>
              <a:buNone/>
            </a:pPr>
            <a:r>
              <a:rPr lang="sk-SK" dirty="0" smtClean="0"/>
              <a:t>    napr. CH3 – NO2 </a:t>
            </a:r>
            <a:r>
              <a:rPr lang="sk-SK" dirty="0" err="1" smtClean="0"/>
              <a:t>nitrometán</a:t>
            </a:r>
            <a:endParaRPr lang="sk-SK" dirty="0" smtClean="0"/>
          </a:p>
          <a:p>
            <a:r>
              <a:rPr lang="sk-SK" b="1" dirty="0" smtClean="0"/>
              <a:t>aromatické </a:t>
            </a:r>
            <a:r>
              <a:rPr lang="sk-SK" b="1" dirty="0" err="1" smtClean="0"/>
              <a:t>nitrozlúčeniny</a:t>
            </a:r>
            <a:r>
              <a:rPr lang="sk-SK" b="1" dirty="0" smtClean="0"/>
              <a:t> </a:t>
            </a:r>
            <a:r>
              <a:rPr lang="sk-SK" dirty="0" smtClean="0"/>
              <a:t>– </a:t>
            </a:r>
          </a:p>
          <a:p>
            <a:pPr>
              <a:buNone/>
            </a:pPr>
            <a:r>
              <a:rPr lang="sk-SK" dirty="0" smtClean="0"/>
              <a:t>     napr. </a:t>
            </a:r>
            <a:r>
              <a:rPr lang="sk-SK" dirty="0" err="1" smtClean="0">
                <a:solidFill>
                  <a:srgbClr val="00B0F0"/>
                </a:solidFill>
              </a:rPr>
              <a:t>nitrobenzén</a:t>
            </a:r>
            <a:r>
              <a:rPr lang="sk-SK" dirty="0" smtClean="0"/>
              <a:t> –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jedovatá kvapalná látka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err="1"/>
              <a:t>h</a:t>
            </a:r>
            <a:r>
              <a:rPr lang="sk-SK" dirty="0" err="1" smtClean="0"/>
              <a:t>orkomandľový</a:t>
            </a:r>
            <a:r>
              <a:rPr lang="sk-SK" dirty="0" smtClean="0"/>
              <a:t> zápach</a:t>
            </a:r>
          </a:p>
          <a:p>
            <a:pPr marL="0" indent="0"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b="1" dirty="0" smtClean="0"/>
              <a:t>FYZIKÁLNE VLASTNOSTI :</a:t>
            </a:r>
          </a:p>
          <a:p>
            <a:pPr>
              <a:buFont typeface="Wingdings" pitchFamily="2" charset="2"/>
              <a:buChar char="ü"/>
            </a:pPr>
            <a:r>
              <a:rPr lang="sk-SK" b="1" dirty="0" smtClean="0"/>
              <a:t>    </a:t>
            </a:r>
            <a:r>
              <a:rPr lang="sk-SK" dirty="0" smtClean="0"/>
              <a:t>prevažne sú to kvapalné látky – </a:t>
            </a:r>
            <a:r>
              <a:rPr lang="sk-SK" dirty="0" err="1" smtClean="0"/>
              <a:t>nitrometán</a:t>
            </a:r>
            <a:r>
              <a:rPr lang="sk-SK" dirty="0" smtClean="0"/>
              <a:t>, </a:t>
            </a:r>
            <a:r>
              <a:rPr lang="sk-SK" dirty="0" err="1" smtClean="0"/>
              <a:t>nitrobenzén</a:t>
            </a:r>
            <a:r>
              <a:rPr lang="sk-SK" dirty="0" smtClean="0"/>
              <a:t> alebo 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    látky s pevným skupenstvom napríklad TNT </a:t>
            </a:r>
            <a:r>
              <a:rPr lang="sk-SK" dirty="0" smtClean="0">
                <a:solidFill>
                  <a:srgbClr val="FF0000"/>
                </a:solidFill>
              </a:rPr>
              <a:t>?</a:t>
            </a:r>
            <a:endParaRPr lang="sk-SK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    nerozpustné vo vode 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    časť z nich je jedovatá 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    majú typickú arómu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b="1" dirty="0" smtClean="0"/>
              <a:t>CHEMICKÉ VLASTNOSTI: </a:t>
            </a:r>
            <a:r>
              <a:rPr lang="sk-SK" dirty="0" smtClean="0"/>
              <a:t>veľmi reaktívne</a:t>
            </a:r>
            <a:endParaRPr lang="sk-SK" dirty="0"/>
          </a:p>
        </p:txBody>
      </p:sp>
      <p:pic>
        <p:nvPicPr>
          <p:cNvPr id="1026" name="Picture 2" descr="C:\Users\Admin\AppData\Local\Microsoft\Windows\Temporary Internet Files\Content.IE5\D1A9D932\Nitrobenze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209800"/>
            <a:ext cx="762001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u="sng" dirty="0" err="1" smtClean="0"/>
              <a:t>Amíny</a:t>
            </a:r>
            <a:endParaRPr lang="sk-SK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patria medzi dusíkaté deriváty uhľovodíkov. Odvodzujeme ich nahradením atómov vodíka v molekule amoniaku uhľovodíkovými zvyškami.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dopíš  vzorce!</a:t>
            </a:r>
          </a:p>
          <a:p>
            <a:r>
              <a:rPr lang="sk-SK" dirty="0" smtClean="0">
                <a:hlinkClick r:id="rId2" tooltip="Amfetamín (stránka neexistuje)"/>
              </a:rPr>
              <a:t>Otrava </a:t>
            </a:r>
            <a:r>
              <a:rPr lang="sk-SK" dirty="0" err="1" smtClean="0">
                <a:hlinkClick r:id="rId2" tooltip="Amfetamín (stránka neexistuje)"/>
              </a:rPr>
              <a:t>amfetamínmi</a:t>
            </a:r>
            <a:r>
              <a:rPr lang="sk-SK" dirty="0" smtClean="0"/>
              <a:t> – </a:t>
            </a:r>
            <a:r>
              <a:rPr lang="sk-SK" dirty="0" err="1" smtClean="0"/>
              <a:t>stimulanty</a:t>
            </a:r>
            <a:r>
              <a:rPr lang="sk-SK" dirty="0" smtClean="0">
                <a:solidFill>
                  <a:srgbClr val="FF0000"/>
                </a:solidFill>
              </a:rPr>
              <a:t>?</a:t>
            </a:r>
            <a:r>
              <a:rPr lang="sk-SK" dirty="0" smtClean="0"/>
              <a:t>, </a:t>
            </a:r>
            <a:r>
              <a:rPr lang="sk-SK" dirty="0" smtClean="0"/>
              <a:t>ako napr. </a:t>
            </a:r>
            <a:r>
              <a:rPr lang="sk-SK" dirty="0" err="1" smtClean="0">
                <a:hlinkClick r:id="rId3" tooltip="Pervitín"/>
              </a:rPr>
              <a:t>pervitínom</a:t>
            </a:r>
            <a:r>
              <a:rPr lang="sk-SK" dirty="0" smtClean="0"/>
              <a:t> . Objavujú sa pomerne pestré halucinácie alebo zmeny nálad: zelená hmla, vnímanie sveta ako jednofarebného, pocit hlbokej samoty a opustenia a podobne.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u="sng" dirty="0" err="1" smtClean="0"/>
              <a:t>Hydroxyderiváty</a:t>
            </a:r>
            <a:endParaRPr lang="sk-SK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obsahujú vo svojej molekule skupinu –OH viazanú jednoduchou väzbou na atóm uhlíka. </a:t>
            </a:r>
          </a:p>
          <a:p>
            <a:r>
              <a:rPr lang="sk-SK" dirty="0" smtClean="0"/>
              <a:t>Ak je -OH skupina viazaná na acyklický reťazec, </a:t>
            </a:r>
            <a:r>
              <a:rPr lang="sk-SK" dirty="0" smtClean="0"/>
              <a:t>alebo prostredníctvom C mimo </a:t>
            </a:r>
            <a:r>
              <a:rPr lang="sk-SK" dirty="0" err="1" smtClean="0"/>
              <a:t>benz</a:t>
            </a:r>
            <a:r>
              <a:rPr lang="sk-SK" dirty="0" smtClean="0"/>
              <a:t>. Jadra, zlúčeniny </a:t>
            </a:r>
            <a:r>
              <a:rPr lang="sk-SK" dirty="0" smtClean="0"/>
              <a:t>sa nazývajú </a:t>
            </a:r>
            <a:r>
              <a:rPr lang="sk-SK" dirty="0" smtClean="0">
                <a:solidFill>
                  <a:srgbClr val="FF0000"/>
                </a:solidFill>
              </a:rPr>
              <a:t>alkoholy, </a:t>
            </a:r>
            <a:r>
              <a:rPr lang="sk-SK" dirty="0" smtClean="0"/>
              <a:t>ak na cyklický aromatický  systém, volajú sa </a:t>
            </a:r>
            <a:r>
              <a:rPr lang="sk-SK" dirty="0" smtClean="0">
                <a:solidFill>
                  <a:srgbClr val="FF0000"/>
                </a:solidFill>
              </a:rPr>
              <a:t>fenoly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DOPÍŠ!!!</a:t>
            </a:r>
          </a:p>
          <a:p>
            <a:r>
              <a:rPr lang="sk-SK" b="1" dirty="0" smtClean="0"/>
              <a:t>Fyzikálnochemické vlastnosti:</a:t>
            </a:r>
          </a:p>
          <a:p>
            <a:pPr>
              <a:buFont typeface="Wingdings" pitchFamily="2" charset="2"/>
              <a:buChar char="ü"/>
            </a:pPr>
            <a:r>
              <a:rPr lang="sk-SK" b="1" dirty="0" smtClean="0"/>
              <a:t> </a:t>
            </a:r>
            <a:r>
              <a:rPr lang="sk-SK" dirty="0" smtClean="0"/>
              <a:t>Najnižšie alkoholy sú bezfarebné kvapaliny príjemnej vône, ktoré majú omamné účinky.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 Veľmi dobre sa rozpúšťajú vo vode a v porovnaní so základnými uhľovodíkmi majú vyššie teploty varu.</a:t>
            </a: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fontScale="77500" lnSpcReduction="20000"/>
          </a:bodyPr>
          <a:lstStyle/>
          <a:p>
            <a:r>
              <a:rPr lang="sk-SK" i="1" u="sng" dirty="0" smtClean="0"/>
              <a:t>Vyššie alkoholy </a:t>
            </a:r>
            <a:r>
              <a:rPr lang="sk-SK" dirty="0" smtClean="0"/>
              <a:t>sú: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 olejovité bezfarebné kvapaliny s nepríjemným zápachom. </a:t>
            </a:r>
          </a:p>
          <a:p>
            <a:r>
              <a:rPr lang="sk-SK" i="1" u="sng" dirty="0" smtClean="0"/>
              <a:t>Fenoly </a:t>
            </a:r>
            <a:r>
              <a:rPr lang="sk-SK" dirty="0" smtClean="0"/>
              <a:t>sú: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biele kryštalické látky, 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na vzduchu sa farbia do </a:t>
            </a:r>
            <a:r>
              <a:rPr lang="sk-SK" dirty="0" err="1" smtClean="0"/>
              <a:t>ružovočervena</a:t>
            </a:r>
            <a:r>
              <a:rPr lang="sk-SK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 </a:t>
            </a:r>
            <a:r>
              <a:rPr lang="sk-SK" b="1" dirty="0" smtClean="0"/>
              <a:t>Rozpustnosť alkoholov klesá s rastúcim počtom atómov uhlíka v molekule</a:t>
            </a:r>
            <a:r>
              <a:rPr lang="sk-SK" dirty="0" smtClean="0"/>
              <a:t>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err="1" smtClean="0">
                <a:solidFill>
                  <a:srgbClr val="FF0000"/>
                </a:solidFill>
              </a:rPr>
              <a:t>Viacsytné</a:t>
            </a:r>
            <a:r>
              <a:rPr lang="sk-SK" dirty="0" smtClean="0">
                <a:solidFill>
                  <a:srgbClr val="FF0000"/>
                </a:solidFill>
              </a:rPr>
              <a:t> alkoholy 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Obsahujú aspoň 2 –OH skupiny. 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Majú vyššie teploty varu ako jednosýtne alkoholy. Dôležitý je </a:t>
            </a:r>
            <a:r>
              <a:rPr lang="sk-SK" b="1" dirty="0" smtClean="0"/>
              <a:t>etán-1,2-diol (</a:t>
            </a:r>
            <a:r>
              <a:rPr lang="sk-SK" b="1" dirty="0" err="1" smtClean="0"/>
              <a:t>etylénglykol</a:t>
            </a:r>
            <a:r>
              <a:rPr lang="sk-SK" dirty="0" smtClean="0"/>
              <a:t>), </a:t>
            </a:r>
            <a:r>
              <a:rPr lang="sk-SK" dirty="0" err="1" smtClean="0"/>
              <a:t>t.v</a:t>
            </a:r>
            <a:r>
              <a:rPr lang="sk-SK" dirty="0" smtClean="0"/>
              <a:t>. 198 </a:t>
            </a:r>
            <a:r>
              <a:rPr lang="sk-SK" dirty="0" err="1" smtClean="0"/>
              <a:t>oC</a:t>
            </a:r>
            <a:r>
              <a:rPr lang="sk-SK" dirty="0" smtClean="0"/>
              <a:t>, </a:t>
            </a:r>
            <a:r>
              <a:rPr lang="sk-SK" dirty="0" err="1" smtClean="0"/>
              <a:t>t.t</a:t>
            </a:r>
            <a:r>
              <a:rPr lang="sk-SK" dirty="0" smtClean="0"/>
              <a:t>. = -11,5 </a:t>
            </a:r>
            <a:r>
              <a:rPr lang="sk-SK" dirty="0" err="1" smtClean="0"/>
              <a:t>oC</a:t>
            </a:r>
            <a:r>
              <a:rPr lang="sk-SK" dirty="0" smtClean="0"/>
              <a:t>. Pridáva sa do nemrznúcich zmesí. </a:t>
            </a:r>
          </a:p>
          <a:p>
            <a:pPr>
              <a:buFont typeface="Wingdings" pitchFamily="2" charset="2"/>
              <a:buChar char="ü"/>
            </a:pPr>
            <a:r>
              <a:rPr lang="sk-SK" b="1" dirty="0" smtClean="0"/>
              <a:t>Propán-1, 2, 3-triol (</a:t>
            </a:r>
            <a:r>
              <a:rPr lang="sk-SK" b="1" dirty="0" err="1" smtClean="0"/>
              <a:t>glycerol</a:t>
            </a:r>
            <a:r>
              <a:rPr lang="sk-SK" b="1" dirty="0" smtClean="0"/>
              <a:t>), </a:t>
            </a:r>
            <a:r>
              <a:rPr lang="sk-SK" dirty="0" err="1" smtClean="0"/>
              <a:t>t.v</a:t>
            </a:r>
            <a:r>
              <a:rPr lang="sk-SK" dirty="0" smtClean="0"/>
              <a:t>. 290 </a:t>
            </a:r>
            <a:r>
              <a:rPr lang="sk-SK" dirty="0" err="1" smtClean="0"/>
              <a:t>oC</a:t>
            </a:r>
            <a:r>
              <a:rPr lang="sk-SK" dirty="0" smtClean="0"/>
              <a:t> sa vyskytuje v prírodných tukoch a olejoch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u="sng" dirty="0" smtClean="0"/>
              <a:t>Aldehydy a </a:t>
            </a:r>
            <a:r>
              <a:rPr lang="sk-SK" b="1" u="sng" dirty="0" err="1" smtClean="0"/>
              <a:t>ketony</a:t>
            </a:r>
            <a:endParaRPr lang="sk-SK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Aldehydy a ketóny </a:t>
            </a:r>
            <a:r>
              <a:rPr lang="sk-SK" dirty="0" smtClean="0"/>
              <a:t>-</a:t>
            </a:r>
            <a:r>
              <a:rPr lang="sk-SK" b="1" dirty="0" err="1" smtClean="0"/>
              <a:t>karbonylové</a:t>
            </a:r>
            <a:r>
              <a:rPr lang="sk-SK" b="1" dirty="0" smtClean="0"/>
              <a:t> zlúčeniny </a:t>
            </a:r>
            <a:r>
              <a:rPr lang="sk-SK" dirty="0" smtClean="0"/>
              <a:t>-obsahujú vo svojich molekulách </a:t>
            </a:r>
            <a:r>
              <a:rPr lang="sk-SK" dirty="0" err="1" smtClean="0"/>
              <a:t>karbonylovú</a:t>
            </a:r>
            <a:r>
              <a:rPr lang="sk-SK" dirty="0" smtClean="0"/>
              <a:t> skupinu </a:t>
            </a:r>
            <a:r>
              <a:rPr lang="sk-SK" dirty="0" smtClean="0">
                <a:solidFill>
                  <a:srgbClr val="FF0000"/>
                </a:solidFill>
              </a:rPr>
              <a:t>C = O </a:t>
            </a:r>
            <a:r>
              <a:rPr lang="sk-SK" dirty="0" smtClean="0"/>
              <a:t>→ dvojväzbová -</a:t>
            </a:r>
            <a:r>
              <a:rPr lang="sk-SK" i="1" u="sng" dirty="0" smtClean="0"/>
              <a:t>aldehydy</a:t>
            </a:r>
            <a:r>
              <a:rPr lang="sk-SK" dirty="0" smtClean="0"/>
              <a:t>: z jednej strany radikál a z druhej H (formaldehyd = 2 H) </a:t>
            </a:r>
          </a:p>
          <a:p>
            <a:pPr>
              <a:buNone/>
            </a:pPr>
            <a:r>
              <a:rPr lang="sk-SK" dirty="0" smtClean="0"/>
              <a:t>   -</a:t>
            </a:r>
            <a:r>
              <a:rPr lang="sk-SK" i="1" u="sng" dirty="0" smtClean="0"/>
              <a:t>ketóny</a:t>
            </a:r>
            <a:r>
              <a:rPr lang="sk-SK" dirty="0" smtClean="0"/>
              <a:t>: z obidvoch strán radikály (uhľovodíkové zvyšky) -sú bežné v prírode -sú to vonné súčasti rastlinných silíc a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1062</Words>
  <Application>Microsoft Office PowerPoint</Application>
  <PresentationFormat>Prezentácia na obrazovke (4:3)</PresentationFormat>
  <Paragraphs>140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Motív Office</vt:lpstr>
      <vt:lpstr>DERIVÁTY UHĽOVODÍKOV</vt:lpstr>
      <vt:lpstr>Rozdelenie</vt:lpstr>
      <vt:lpstr>Rozdelenie: </vt:lpstr>
      <vt:lpstr>Halogénderiváty</vt:lpstr>
      <vt:lpstr>Nitroderiváty</vt:lpstr>
      <vt:lpstr>Amíny</vt:lpstr>
      <vt:lpstr>Hydroxyderiváty</vt:lpstr>
      <vt:lpstr>Prezentácia programu PowerPoint</vt:lpstr>
      <vt:lpstr>Aldehydy a ketony</vt:lpstr>
      <vt:lpstr>Prezentácia programu PowerPoint</vt:lpstr>
      <vt:lpstr>Karboxylové kyseliny</vt:lpstr>
      <vt:lpstr>Predstavitelia</vt:lpstr>
      <vt:lpstr>Deriváty k.kyselín</vt:lpstr>
      <vt:lpstr>A.sk. Test</vt:lpstr>
      <vt:lpstr> B.sk. TEST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DERIVÁTY UHĽOVODÍKOV</dc:title>
  <dc:creator>Ing. PhD. Ján Blcháč</dc:creator>
  <cp:lastModifiedBy>Blchacova</cp:lastModifiedBy>
  <cp:revision>22</cp:revision>
  <dcterms:created xsi:type="dcterms:W3CDTF">2015-09-13T19:15:27Z</dcterms:created>
  <dcterms:modified xsi:type="dcterms:W3CDTF">2017-09-19T08:07:53Z</dcterms:modified>
</cp:coreProperties>
</file>