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5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DEAE3E3-6BA2-407B-BEF8-B6BFAAA279D1}" type="datetimeFigureOut">
              <a:rPr lang="sk-SK" smtClean="0"/>
              <a:pPr/>
              <a:t>13.9.2017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E3E3-6BA2-407B-BEF8-B6BFAAA279D1}" type="datetimeFigureOut">
              <a:rPr lang="sk-SK" smtClean="0"/>
              <a:pPr/>
              <a:t>13.9.2017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E3E3-6BA2-407B-BEF8-B6BFAAA279D1}" type="datetimeFigureOut">
              <a:rPr lang="sk-SK" smtClean="0"/>
              <a:pPr/>
              <a:t>13.9.2017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EAE3E3-6BA2-407B-BEF8-B6BFAAA279D1}" type="datetimeFigureOut">
              <a:rPr lang="sk-SK" smtClean="0"/>
              <a:pPr/>
              <a:t>13.9.2017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DEAE3E3-6BA2-407B-BEF8-B6BFAAA279D1}" type="datetimeFigureOut">
              <a:rPr lang="sk-SK" smtClean="0"/>
              <a:pPr/>
              <a:t>13.9.2017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E3E3-6BA2-407B-BEF8-B6BFAAA279D1}" type="datetimeFigureOut">
              <a:rPr lang="sk-SK" smtClean="0"/>
              <a:pPr/>
              <a:t>13.9.2017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E3E3-6BA2-407B-BEF8-B6BFAAA279D1}" type="datetimeFigureOut">
              <a:rPr lang="sk-SK" smtClean="0"/>
              <a:pPr/>
              <a:t>13.9.2017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EAE3E3-6BA2-407B-BEF8-B6BFAAA279D1}" type="datetimeFigureOut">
              <a:rPr lang="sk-SK" smtClean="0"/>
              <a:pPr/>
              <a:t>13.9.2017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E3E3-6BA2-407B-BEF8-B6BFAAA279D1}" type="datetimeFigureOut">
              <a:rPr lang="sk-SK" smtClean="0"/>
              <a:pPr/>
              <a:t>13.9.2017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EAE3E3-6BA2-407B-BEF8-B6BFAAA279D1}" type="datetimeFigureOut">
              <a:rPr lang="sk-SK" smtClean="0"/>
              <a:pPr/>
              <a:t>13.9.2017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EAE3E3-6BA2-407B-BEF8-B6BFAAA279D1}" type="datetimeFigureOut">
              <a:rPr lang="sk-SK" smtClean="0"/>
              <a:pPr/>
              <a:t>13.9.2017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EAE3E3-6BA2-407B-BEF8-B6BFAAA279D1}" type="datetimeFigureOut">
              <a:rPr lang="sk-SK" smtClean="0"/>
              <a:pPr/>
              <a:t>13.9.2017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K:\Dokumenty\prezent&#225;cie\meranie%20ppt\Bimetallic%20Strip%201.mov.avi" TargetMode="Externa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23728" y="476672"/>
            <a:ext cx="6172200" cy="1152128"/>
          </a:xfrm>
        </p:spPr>
        <p:txBody>
          <a:bodyPr/>
          <a:lstStyle/>
          <a:p>
            <a:pPr algn="ctr"/>
            <a:r>
              <a:rPr lang="sk-SK" i="1" dirty="0" smtClean="0"/>
              <a:t>Teplota. Skúmanie premien skupenstva látok</a:t>
            </a:r>
            <a:endParaRPr lang="sk-SK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dirty="0" smtClean="0"/>
              <a:t>Meranie teploty. Teplomer</a:t>
            </a:r>
            <a:endParaRPr lang="sk-SK" sz="3600" dirty="0"/>
          </a:p>
        </p:txBody>
      </p:sp>
      <p:pic>
        <p:nvPicPr>
          <p:cNvPr id="10242" name="Picture 2" descr="Výsledok vyhľadávania obrázkov pre dopyt thermometer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916832"/>
            <a:ext cx="3367336" cy="2602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27584" y="188640"/>
            <a:ext cx="7467600" cy="561975"/>
          </a:xfrm>
        </p:spPr>
        <p:txBody>
          <a:bodyPr>
            <a:noAutofit/>
          </a:bodyPr>
          <a:lstStyle/>
          <a:p>
            <a:pPr algn="ctr"/>
            <a:r>
              <a:rPr lang="sk-SK" sz="3200" b="1" dirty="0" smtClean="0"/>
              <a:t>Teplotné stupnice</a:t>
            </a:r>
            <a:endParaRPr lang="sk-SK" sz="3200" b="1" dirty="0"/>
          </a:p>
        </p:txBody>
      </p:sp>
      <p:pic>
        <p:nvPicPr>
          <p:cNvPr id="19458" name="Picture 2" descr="http://files.skvp-fyzika-2.webnode.sk/200000065-d0f73d1f2a/7_01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224" y="980728"/>
            <a:ext cx="6840760" cy="5545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331640" y="2276872"/>
            <a:ext cx="626469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Ďakujem za pozornosť!</a:t>
            </a:r>
            <a:endParaRPr lang="sk-SK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67544" y="56612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Zdroj obrázkov: internet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laboratórny teplo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140968"/>
            <a:ext cx="5605791" cy="300610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975" y="163784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sk-SK" sz="3200" b="1" i="1" dirty="0" smtClean="0"/>
              <a:t>Teplota</a:t>
            </a:r>
            <a:endParaRPr lang="sk-SK" sz="3200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8748464" cy="5421216"/>
          </a:xfrm>
        </p:spPr>
        <p:txBody>
          <a:bodyPr>
            <a:normAutofit/>
          </a:bodyPr>
          <a:lstStyle/>
          <a:p>
            <a:r>
              <a:rPr lang="sk-SK" sz="2800" dirty="0" smtClean="0"/>
              <a:t>Teplota je fyzikálna veličina. </a:t>
            </a:r>
          </a:p>
          <a:p>
            <a:r>
              <a:rPr lang="sk-SK" sz="2800" dirty="0" smtClean="0"/>
              <a:t>Označuje sa písmenom </a:t>
            </a:r>
            <a:r>
              <a:rPr lang="sk-SK" sz="2800" b="1" dirty="0" smtClean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sk-SK" sz="2800" dirty="0" smtClean="0"/>
              <a:t>.</a:t>
            </a:r>
          </a:p>
          <a:p>
            <a:r>
              <a:rPr lang="sk-SK" sz="2800" dirty="0" smtClean="0"/>
              <a:t>U nás používanou jednotkou teploty je </a:t>
            </a:r>
            <a:r>
              <a:rPr lang="sk-SK" sz="2800" b="1" dirty="0" smtClean="0">
                <a:solidFill>
                  <a:schemeClr val="tx2">
                    <a:lumMod val="75000"/>
                  </a:schemeClr>
                </a:solidFill>
              </a:rPr>
              <a:t>stupeň Celzia, </a:t>
            </a:r>
            <a:r>
              <a:rPr lang="sk-SK" sz="2800" dirty="0" smtClean="0"/>
              <a:t>jeho označenie je </a:t>
            </a:r>
            <a:r>
              <a:rPr lang="sk-SK" sz="2800" b="1" dirty="0" smtClean="0">
                <a:solidFill>
                  <a:schemeClr val="tx2">
                    <a:lumMod val="75000"/>
                  </a:schemeClr>
                </a:solidFill>
              </a:rPr>
              <a:t>°C </a:t>
            </a:r>
            <a:r>
              <a:rPr lang="sk-SK" sz="2800" b="1" dirty="0" smtClean="0"/>
              <a:t>.</a:t>
            </a:r>
          </a:p>
          <a:p>
            <a:r>
              <a:rPr lang="sk-SK" sz="2800" dirty="0" smtClean="0"/>
              <a:t>Teplotu meriame teplomerom.</a:t>
            </a:r>
          </a:p>
          <a:p>
            <a:r>
              <a:rPr lang="sk-SK" sz="2800" dirty="0" smtClean="0"/>
              <a:t>Aké teplomery poznáte:</a:t>
            </a:r>
          </a:p>
          <a:p>
            <a:pPr lvl="1"/>
            <a:r>
              <a:rPr lang="sk-SK" sz="2400" dirty="0" smtClean="0"/>
              <a:t>lekársky</a:t>
            </a:r>
          </a:p>
          <a:p>
            <a:pPr lvl="1"/>
            <a:r>
              <a:rPr lang="sk-SK" sz="2400" dirty="0" smtClean="0"/>
              <a:t>laboratórny</a:t>
            </a:r>
          </a:p>
          <a:p>
            <a:pPr lvl="1"/>
            <a:r>
              <a:rPr lang="sk-SK" sz="2400" dirty="0" smtClean="0"/>
              <a:t>izbový</a:t>
            </a:r>
          </a:p>
          <a:p>
            <a:pPr lvl="1"/>
            <a:r>
              <a:rPr lang="sk-SK" sz="2400" dirty="0" smtClean="0"/>
              <a:t>vonkajší</a:t>
            </a:r>
          </a:p>
          <a:p>
            <a:pPr lvl="1"/>
            <a:r>
              <a:rPr lang="sk-SK" sz="2400" dirty="0" smtClean="0"/>
              <a:t>kuchynský</a:t>
            </a:r>
          </a:p>
          <a:p>
            <a:pPr lvl="1"/>
            <a:endParaRPr lang="sk-SK" sz="2400" dirty="0" smtClean="0"/>
          </a:p>
          <a:p>
            <a:pPr lvl="1"/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2310" y="213263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/>
              <a:t>Lekársky teplomer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147248" cy="5493224"/>
          </a:xfrm>
        </p:spPr>
        <p:txBody>
          <a:bodyPr>
            <a:normAutofit/>
          </a:bodyPr>
          <a:lstStyle/>
          <a:p>
            <a:r>
              <a:rPr lang="sk-SK" sz="2800" dirty="0" smtClean="0"/>
              <a:t>Teplomer na meranie telesnej teploty</a:t>
            </a:r>
            <a:endParaRPr lang="sk-SK" sz="2800" dirty="0"/>
          </a:p>
        </p:txBody>
      </p:sp>
      <p:pic>
        <p:nvPicPr>
          <p:cNvPr id="1026" name="Picture 2" descr="Výsledok vyhľadávania obrázkov pre dopyt lekársky teplo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6013" y="2305376"/>
            <a:ext cx="3211855" cy="3211855"/>
          </a:xfrm>
          <a:prstGeom prst="rect">
            <a:avLst/>
          </a:prstGeom>
          <a:noFill/>
        </p:spPr>
      </p:pic>
      <p:pic>
        <p:nvPicPr>
          <p:cNvPr id="1028" name="Picture 4" descr="Výsledok vyhľadávania obrázkov pre dopyt lekársky teplo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2223052" cy="1979712"/>
          </a:xfrm>
          <a:prstGeom prst="rect">
            <a:avLst/>
          </a:prstGeom>
          <a:noFill/>
        </p:spPr>
      </p:pic>
      <p:pic>
        <p:nvPicPr>
          <p:cNvPr id="1030" name="Picture 6" descr="Výsledok vyhľadávania obrázkov pre dopyt lekársky teplom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077072"/>
            <a:ext cx="2514600" cy="251460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877823" y="2043767"/>
            <a:ext cx="393920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Ortuťový teplomer</a:t>
            </a:r>
            <a:endParaRPr lang="sk-SK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02310" y="3711283"/>
            <a:ext cx="352839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Digitálny teplomer</a:t>
            </a:r>
            <a:endParaRPr lang="sk-SK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Teplomer okenný trub. UH 21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994285">
            <a:off x="1615646" y="1192727"/>
            <a:ext cx="3810000" cy="3810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633412"/>
          </a:xfrm>
        </p:spPr>
        <p:txBody>
          <a:bodyPr/>
          <a:lstStyle/>
          <a:p>
            <a:pPr algn="ctr"/>
            <a:r>
              <a:rPr lang="sk-SK" b="1" i="1" dirty="0" smtClean="0"/>
              <a:t>Meranie teploty vzduchu</a:t>
            </a:r>
            <a:endParaRPr lang="sk-SK" b="1" i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1676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http://im9.cz/sk/iR/importprodukt-orig/6f8/6f815944efd4d984fbe2dec19cf2c4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340768"/>
            <a:ext cx="2897262" cy="2736304"/>
          </a:xfrm>
          <a:prstGeom prst="rect">
            <a:avLst/>
          </a:prstGeom>
          <a:noFill/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93096"/>
            <a:ext cx="2304256" cy="224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lokTextu 10"/>
          <p:cNvSpPr txBox="1"/>
          <p:nvPr/>
        </p:nvSpPr>
        <p:spPr>
          <a:xfrm>
            <a:off x="827584" y="5445224"/>
            <a:ext cx="331236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Liehový teplomer</a:t>
            </a:r>
            <a:endParaRPr lang="sk-SK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777875"/>
          </a:xfrm>
        </p:spPr>
        <p:txBody>
          <a:bodyPr>
            <a:normAutofit/>
          </a:bodyPr>
          <a:lstStyle/>
          <a:p>
            <a:pPr algn="ctr"/>
            <a:r>
              <a:rPr lang="sk-SK" sz="3200" b="1" i="1" dirty="0" smtClean="0"/>
              <a:t>Kuchynské teplomery</a:t>
            </a:r>
            <a:endParaRPr lang="sk-SK" sz="3200" b="1" i="1" dirty="0"/>
          </a:p>
        </p:txBody>
      </p:sp>
      <p:pic>
        <p:nvPicPr>
          <p:cNvPr id="17410" name="Picture 2" descr="Výsledok vyhľadávania obrázkov pre dopyt kuchynský teplo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608512" cy="2304256"/>
          </a:xfrm>
          <a:prstGeom prst="rect">
            <a:avLst/>
          </a:prstGeom>
          <a:noFill/>
        </p:spPr>
      </p:pic>
      <p:pic>
        <p:nvPicPr>
          <p:cNvPr id="17412" name="Picture 4" descr="Výsledok vyhľadávania obrázkov pre dopyt kuchynský teplo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980728"/>
            <a:ext cx="2618656" cy="2618656"/>
          </a:xfrm>
          <a:prstGeom prst="rect">
            <a:avLst/>
          </a:prstGeom>
          <a:noFill/>
        </p:spPr>
      </p:pic>
      <p:pic>
        <p:nvPicPr>
          <p:cNvPr id="17414" name="Picture 6" descr="Výsledok vyhľadávania obrázkov pre dopyt teplomer na zaváran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068960"/>
            <a:ext cx="3452183" cy="3096344"/>
          </a:xfrm>
          <a:prstGeom prst="rect">
            <a:avLst/>
          </a:prstGeom>
          <a:noFill/>
        </p:spPr>
      </p:pic>
      <p:pic>
        <p:nvPicPr>
          <p:cNvPr id="17416" name="Picture 8" descr="Teplomer vpichový T 809 bez certifikátu o kalibráci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644008" y="3645024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ýsledok vyhľadávania obrázkov pre dopyt bimetallic thermom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19318"/>
            <a:ext cx="2232248" cy="195944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1020" y="116632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sk-SK" sz="3200" b="1" i="1" dirty="0" smtClean="0"/>
              <a:t>Ako meria teplomer</a:t>
            </a:r>
            <a:endParaRPr lang="sk-SK" sz="3200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822722"/>
            <a:ext cx="8424936" cy="5421216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Princíp merania teploty v teplomeroch je rôzny.</a:t>
            </a:r>
          </a:p>
          <a:p>
            <a:r>
              <a:rPr lang="sk-SK" sz="2800" b="1" dirty="0" smtClean="0">
                <a:solidFill>
                  <a:srgbClr val="FF0000"/>
                </a:solidFill>
              </a:rPr>
              <a:t>V liehovom a ortuťovom teplomere </a:t>
            </a:r>
            <a:r>
              <a:rPr lang="sk-SK" sz="2800" dirty="0" smtClean="0"/>
              <a:t>sa so zmenou teploty mení </a:t>
            </a:r>
            <a:r>
              <a:rPr lang="sk-SK" sz="2800" b="1" u="sng" dirty="0" smtClean="0">
                <a:solidFill>
                  <a:srgbClr val="FF0000"/>
                </a:solidFill>
              </a:rPr>
              <a:t>objem</a:t>
            </a:r>
            <a:r>
              <a:rPr lang="sk-SK" sz="2800" b="1" dirty="0" smtClean="0">
                <a:solidFill>
                  <a:srgbClr val="FF0000"/>
                </a:solidFill>
              </a:rPr>
              <a:t>  </a:t>
            </a:r>
            <a:r>
              <a:rPr lang="sk-SK" sz="2800" dirty="0" smtClean="0"/>
              <a:t>ortuti a liehu. </a:t>
            </a:r>
          </a:p>
          <a:p>
            <a:r>
              <a:rPr lang="sk-SK" sz="2800" b="1" dirty="0" smtClean="0">
                <a:solidFill>
                  <a:srgbClr val="FF0000"/>
                </a:solidFill>
              </a:rPr>
              <a:t>V digitálnom teplomere </a:t>
            </a:r>
            <a:r>
              <a:rPr lang="sk-SK" sz="2800" dirty="0" smtClean="0"/>
              <a:t>sú „schované“ súčiastky, ktoré menia so zmenou teploty svoje elektrické vlastnosti.</a:t>
            </a:r>
          </a:p>
          <a:p>
            <a:r>
              <a:rPr lang="sk-SK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 bimetalovom teplomere </a:t>
            </a:r>
            <a:r>
              <a:rPr lang="sk-SK" sz="2800" dirty="0" smtClean="0"/>
              <a:t>je stočený pásik z dvoch kovov, ktoré rozdielne menia svoju dĺžku so zmenou teploty.</a:t>
            </a:r>
            <a:endParaRPr lang="sk-SK" sz="2800" dirty="0"/>
          </a:p>
        </p:txBody>
      </p:sp>
      <p:pic>
        <p:nvPicPr>
          <p:cNvPr id="4098" name="Picture 2" descr="Výsledok vyhľadávania obrázkov pre dopyt bimetallic thermom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09120"/>
            <a:ext cx="2305497" cy="2184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Skupina 43"/>
          <p:cNvGrpSpPr/>
          <p:nvPr/>
        </p:nvGrpSpPr>
        <p:grpSpPr>
          <a:xfrm>
            <a:off x="323528" y="1332000"/>
            <a:ext cx="8280920" cy="5220000"/>
            <a:chOff x="970876" y="1285860"/>
            <a:chExt cx="7202248" cy="5220000"/>
          </a:xfrm>
        </p:grpSpPr>
        <p:pic>
          <p:nvPicPr>
            <p:cNvPr id="11" name="Bimetallic Strip 1.mov.avi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3" cstate="print"/>
            <a:stretch>
              <a:fillRect/>
            </a:stretch>
          </p:blipFill>
          <p:spPr>
            <a:xfrm>
              <a:off x="2667000" y="2352675"/>
              <a:ext cx="3810000" cy="2152650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970876" y="1285860"/>
              <a:ext cx="7202248" cy="5220000"/>
            </a:xfrm>
            <a:prstGeom prst="roundRect">
              <a:avLst>
                <a:gd name="adj" fmla="val 7744"/>
              </a:avLst>
            </a:prstGeom>
            <a:ln w="57150">
              <a:solidFill>
                <a:srgbClr val="EE0060"/>
              </a:solidFill>
            </a:ln>
            <a:effectLst>
              <a:outerShdw blurRad="139700" dist="114300" dir="2700000" algn="tl" rotWithShape="0">
                <a:prstClr val="black">
                  <a:alpha val="5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72000" tIns="36000" rIns="72000" bIns="72000" rtlCol="0" anchor="t">
              <a:noAutofit/>
            </a:bodyPr>
            <a:lstStyle/>
            <a:p>
              <a:pPr algn="ctr"/>
              <a:r>
                <a:rPr lang="sk-SK" sz="2400" b="1" i="1" dirty="0" smtClean="0">
                  <a:solidFill>
                    <a:schemeClr val="tx1"/>
                  </a:solidFill>
                </a:rPr>
                <a:t>Tyče z dvoch rôznych kovov sa po zohriatí predĺžia rôzne.  Ak zhotovíme </a:t>
              </a:r>
              <a:r>
                <a:rPr lang="sk-SK" sz="2400" b="1" i="1" dirty="0" smtClean="0">
                  <a:solidFill>
                    <a:srgbClr val="F20062"/>
                  </a:solidFill>
                </a:rPr>
                <a:t>bimetalický pásik </a:t>
              </a:r>
              <a:r>
                <a:rPr lang="sk-SK" sz="2400" b="1" i="1" dirty="0" smtClean="0">
                  <a:solidFill>
                    <a:schemeClr val="tx1"/>
                  </a:solidFill>
                </a:rPr>
                <a:t>(spojené pásiky z dvoch rôznych kovov) – po zohriatí sa v dôsledku rozdielnej rozťažnosti rôznych kovov ohne</a:t>
              </a:r>
              <a:r>
                <a:rPr lang="sk-SK" sz="2400" b="1" dirty="0" smtClean="0">
                  <a:solidFill>
                    <a:schemeClr val="tx1"/>
                  </a:solidFill>
                </a:rPr>
                <a:t>. </a:t>
              </a:r>
              <a:endParaRPr lang="sk-SK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Skupina 29"/>
            <p:cNvGrpSpPr>
              <a:grpSpLocks noChangeAspect="1"/>
            </p:cNvGrpSpPr>
            <p:nvPr/>
          </p:nvGrpSpPr>
          <p:grpSpPr>
            <a:xfrm>
              <a:off x="5607570" y="5256000"/>
              <a:ext cx="439735" cy="971999"/>
              <a:chOff x="4284000" y="5043581"/>
              <a:chExt cx="396000" cy="875327"/>
            </a:xfrm>
          </p:grpSpPr>
          <p:pic>
            <p:nvPicPr>
              <p:cNvPr id="31" name="Picture 11" descr="G:\meranie ppt\bunsenburner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4284000" y="5328004"/>
                <a:ext cx="396000" cy="590904"/>
              </a:xfrm>
              <a:prstGeom prst="rect">
                <a:avLst/>
              </a:prstGeom>
              <a:noFill/>
            </p:spPr>
          </p:pic>
          <p:pic>
            <p:nvPicPr>
              <p:cNvPr id="32" name="Picture 10"/>
              <p:cNvPicPr preferRelativeResize="0">
                <a:picLocks noChangeArrowheads="1"/>
              </p:cNvPicPr>
              <p:nvPr/>
            </p:nvPicPr>
            <p:blipFill>
              <a:blip r:embed="rId5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92000" y="5043581"/>
                <a:ext cx="162098" cy="389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0" name="Skupina 39"/>
            <p:cNvGrpSpPr/>
            <p:nvPr/>
          </p:nvGrpSpPr>
          <p:grpSpPr>
            <a:xfrm>
              <a:off x="1714480" y="2988000"/>
              <a:ext cx="5153652" cy="767665"/>
              <a:chOff x="1714480" y="2790000"/>
              <a:chExt cx="5153652" cy="767665"/>
            </a:xfrm>
          </p:grpSpPr>
          <p:grpSp>
            <p:nvGrpSpPr>
              <p:cNvPr id="25" name="Skupina 24"/>
              <p:cNvGrpSpPr/>
              <p:nvPr/>
            </p:nvGrpSpPr>
            <p:grpSpPr>
              <a:xfrm flipV="1">
                <a:off x="1714480" y="3024000"/>
                <a:ext cx="3996000" cy="384190"/>
                <a:chOff x="1714480" y="3009934"/>
                <a:chExt cx="3996000" cy="384190"/>
              </a:xfrm>
            </p:grpSpPr>
            <p:sp>
              <p:nvSpPr>
                <p:cNvPr id="13" name="Obdélník 12"/>
                <p:cNvSpPr/>
                <p:nvPr/>
              </p:nvSpPr>
              <p:spPr>
                <a:xfrm>
                  <a:off x="1714480" y="3009934"/>
                  <a:ext cx="3996000" cy="10800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508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" name="Obdélník 13"/>
                <p:cNvSpPr/>
                <p:nvPr/>
              </p:nvSpPr>
              <p:spPr>
                <a:xfrm>
                  <a:off x="1714480" y="3286124"/>
                  <a:ext cx="3996000" cy="108000"/>
                </a:xfrm>
                <a:prstGeom prst="rect">
                  <a:avLst/>
                </a:prstGeom>
                <a:solidFill>
                  <a:srgbClr val="C9370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508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3" name="TextovéPole 32"/>
              <p:cNvSpPr txBox="1"/>
              <p:nvPr/>
            </p:nvSpPr>
            <p:spPr>
              <a:xfrm>
                <a:off x="5868000" y="2790000"/>
                <a:ext cx="10001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2400" b="1" dirty="0" smtClean="0">
                    <a:solidFill>
                      <a:srgbClr val="C93709"/>
                    </a:solidFill>
                  </a:rPr>
                  <a:t>meď</a:t>
                </a:r>
                <a:endParaRPr lang="cs-CZ" sz="2400" b="1" dirty="0">
                  <a:solidFill>
                    <a:srgbClr val="C93709"/>
                  </a:solidFill>
                </a:endParaRP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5868000" y="3096000"/>
                <a:ext cx="10001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oceľ</a:t>
                </a:r>
                <a:endParaRPr lang="cs-CZ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2" name="Skupina 41"/>
            <p:cNvGrpSpPr/>
            <p:nvPr/>
          </p:nvGrpSpPr>
          <p:grpSpPr>
            <a:xfrm>
              <a:off x="1714480" y="3852000"/>
              <a:ext cx="5868594" cy="1442817"/>
              <a:chOff x="1714480" y="3744000"/>
              <a:chExt cx="5868594" cy="1442817"/>
            </a:xfrm>
          </p:grpSpPr>
          <p:grpSp>
            <p:nvGrpSpPr>
              <p:cNvPr id="36" name="Skupina 35"/>
              <p:cNvGrpSpPr>
                <a:grpSpLocks noChangeAspect="1"/>
              </p:cNvGrpSpPr>
              <p:nvPr/>
            </p:nvGrpSpPr>
            <p:grpSpPr>
              <a:xfrm>
                <a:off x="3929058" y="4000504"/>
                <a:ext cx="439735" cy="971999"/>
                <a:chOff x="4284000" y="5043581"/>
                <a:chExt cx="396000" cy="875327"/>
              </a:xfrm>
            </p:grpSpPr>
            <p:pic>
              <p:nvPicPr>
                <p:cNvPr id="37" name="Picture 11" descr="G:\meranie ppt\bunsenburner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284000" y="5328004"/>
                  <a:ext cx="396000" cy="5909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10"/>
                <p:cNvPicPr preferRelativeResize="0">
                  <a:picLocks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392000" y="5043581"/>
                  <a:ext cx="162098" cy="389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1" name="Skupina 40"/>
              <p:cNvGrpSpPr/>
              <p:nvPr/>
            </p:nvGrpSpPr>
            <p:grpSpPr>
              <a:xfrm>
                <a:off x="1714480" y="3744000"/>
                <a:ext cx="5868594" cy="830997"/>
                <a:chOff x="1714480" y="3744000"/>
                <a:chExt cx="5868594" cy="830997"/>
              </a:xfrm>
            </p:grpSpPr>
            <p:sp>
              <p:nvSpPr>
                <p:cNvPr id="35" name="TextovéPole 34"/>
                <p:cNvSpPr txBox="1"/>
                <p:nvPr/>
              </p:nvSpPr>
              <p:spPr>
                <a:xfrm>
                  <a:off x="5940000" y="3744000"/>
                  <a:ext cx="16430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k-SK" sz="2400" b="1" dirty="0" smtClean="0">
                      <a:solidFill>
                        <a:srgbClr val="C93709"/>
                      </a:solidFill>
                    </a:rPr>
                    <a:t>meď sa predĺži viac</a:t>
                  </a:r>
                  <a:endParaRPr lang="cs-CZ" sz="2400" b="1" dirty="0">
                    <a:solidFill>
                      <a:srgbClr val="C93709"/>
                    </a:solidFill>
                  </a:endParaRPr>
                </a:p>
              </p:txBody>
            </p:sp>
            <p:grpSp>
              <p:nvGrpSpPr>
                <p:cNvPr id="27" name="Skupina 26"/>
                <p:cNvGrpSpPr/>
                <p:nvPr/>
              </p:nvGrpSpPr>
              <p:grpSpPr>
                <a:xfrm flipV="1">
                  <a:off x="1714480" y="4000504"/>
                  <a:ext cx="4212000" cy="391496"/>
                  <a:chOff x="1714480" y="3002628"/>
                  <a:chExt cx="4212000" cy="391496"/>
                </a:xfrm>
              </p:grpSpPr>
              <p:sp>
                <p:nvSpPr>
                  <p:cNvPr id="28" name="Obdélník 27"/>
                  <p:cNvSpPr/>
                  <p:nvPr/>
                </p:nvSpPr>
                <p:spPr>
                  <a:xfrm>
                    <a:off x="1714480" y="3002628"/>
                    <a:ext cx="3996000" cy="108000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508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" name="Obdélník 28"/>
                  <p:cNvSpPr/>
                  <p:nvPr/>
                </p:nvSpPr>
                <p:spPr>
                  <a:xfrm>
                    <a:off x="1714480" y="3286124"/>
                    <a:ext cx="4212000" cy="108000"/>
                  </a:xfrm>
                  <a:prstGeom prst="rect">
                    <a:avLst/>
                  </a:prstGeom>
                  <a:solidFill>
                    <a:srgbClr val="C93709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508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4" name="Skupina 23"/>
              <p:cNvGrpSpPr>
                <a:grpSpLocks noChangeAspect="1"/>
              </p:cNvGrpSpPr>
              <p:nvPr/>
            </p:nvGrpSpPr>
            <p:grpSpPr>
              <a:xfrm>
                <a:off x="3214678" y="4214818"/>
                <a:ext cx="439735" cy="971999"/>
                <a:chOff x="4284000" y="5043581"/>
                <a:chExt cx="396000" cy="875327"/>
              </a:xfrm>
            </p:grpSpPr>
            <p:pic>
              <p:nvPicPr>
                <p:cNvPr id="22" name="Picture 11" descr="G:\meranie ppt\bunsenburner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284000" y="5328004"/>
                  <a:ext cx="396000" cy="5909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0"/>
                <p:cNvPicPr preferRelativeResize="0">
                  <a:picLocks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392000" y="5043581"/>
                  <a:ext cx="162098" cy="389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39" name="TextovéPole 38"/>
            <p:cNvSpPr txBox="1"/>
            <p:nvPr/>
          </p:nvSpPr>
          <p:spPr>
            <a:xfrm>
              <a:off x="2088000" y="5868000"/>
              <a:ext cx="2857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400" b="1" dirty="0" smtClean="0">
                  <a:solidFill>
                    <a:schemeClr val="tx2">
                      <a:lumMod val="75000"/>
                    </a:schemeClr>
                  </a:solidFill>
                </a:rPr>
                <a:t>bimetalický pásik</a:t>
              </a:r>
              <a:endParaRPr lang="cs-CZ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40" name="Zaoblený obdélník 139">
            <a:hlinkClick r:id="" action="ppaction://noaction"/>
          </p:cNvPr>
          <p:cNvSpPr/>
          <p:nvPr/>
        </p:nvSpPr>
        <p:spPr>
          <a:xfrm>
            <a:off x="899592" y="134581"/>
            <a:ext cx="7344816" cy="664012"/>
          </a:xfrm>
          <a:prstGeom prst="roundRect">
            <a:avLst/>
          </a:prstGeom>
          <a:solidFill>
            <a:srgbClr val="F20062"/>
          </a:solidFill>
          <a:ln w="57150">
            <a:solidFill>
              <a:schemeClr val="bg1"/>
            </a:solidFill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0" rIns="108000" bIns="45720">
            <a:spAutoFit/>
          </a:bodyPr>
          <a:lstStyle/>
          <a:p>
            <a:pPr algn="ctr"/>
            <a:r>
              <a:rPr lang="sk-SK" sz="3600" b="1" dirty="0" smtClean="0">
                <a:ln w="635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st="127000" dir="3000000" algn="t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Ako sa rozťahujú pevné látky ?</a:t>
            </a:r>
            <a:endParaRPr lang="sk-SK" sz="3600" b="1" cap="none" spc="0" dirty="0"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152400" dist="127000" dir="3000000" algn="t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grpSp>
        <p:nvGrpSpPr>
          <p:cNvPr id="21" name="Skupina 20"/>
          <p:cNvGrpSpPr/>
          <p:nvPr/>
        </p:nvGrpSpPr>
        <p:grpSpPr>
          <a:xfrm>
            <a:off x="3708000" y="5148000"/>
            <a:ext cx="4212000" cy="2089562"/>
            <a:chOff x="2743864" y="4429128"/>
            <a:chExt cx="4212000" cy="2089562"/>
          </a:xfrm>
        </p:grpSpPr>
        <p:sp>
          <p:nvSpPr>
            <p:cNvPr id="19" name="Oblouk 18"/>
            <p:cNvSpPr>
              <a:spLocks/>
            </p:cNvSpPr>
            <p:nvPr/>
          </p:nvSpPr>
          <p:spPr>
            <a:xfrm>
              <a:off x="2743864" y="4429128"/>
              <a:ext cx="4212000" cy="2089562"/>
            </a:xfrm>
            <a:prstGeom prst="arc">
              <a:avLst>
                <a:gd name="adj1" fmla="val 11589299"/>
                <a:gd name="adj2" fmla="val 20785172"/>
              </a:avLst>
            </a:prstGeom>
            <a:ln w="101600">
              <a:solidFill>
                <a:srgbClr val="C937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louk 19"/>
            <p:cNvSpPr>
              <a:spLocks/>
            </p:cNvSpPr>
            <p:nvPr/>
          </p:nvSpPr>
          <p:spPr>
            <a:xfrm>
              <a:off x="2790000" y="4522492"/>
              <a:ext cx="4122000" cy="1980000"/>
            </a:xfrm>
            <a:prstGeom prst="arc">
              <a:avLst>
                <a:gd name="adj1" fmla="val 11589299"/>
                <a:gd name="adj2" fmla="val 20785172"/>
              </a:avLst>
            </a:prstGeom>
            <a:ln w="1016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45" name="Picture 34" descr="Hom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3915" y="6105805"/>
            <a:ext cx="540000" cy="5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6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3028" y="56568"/>
            <a:ext cx="7467600" cy="490066"/>
          </a:xfrm>
        </p:spPr>
        <p:txBody>
          <a:bodyPr>
            <a:noAutofit/>
          </a:bodyPr>
          <a:lstStyle/>
          <a:p>
            <a:pPr algn="ctr"/>
            <a:r>
              <a:rPr lang="sk-SK" sz="3200" b="1" i="1" dirty="0" smtClean="0"/>
              <a:t>Ako vznikla </a:t>
            </a:r>
            <a:r>
              <a:rPr lang="sk-SK" sz="3200" b="1" dirty="0" err="1" smtClean="0"/>
              <a:t>celziova</a:t>
            </a:r>
            <a:r>
              <a:rPr lang="sk-SK" sz="3200" b="1" dirty="0" smtClean="0"/>
              <a:t> stupnica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19256" cy="5709248"/>
          </a:xfrm>
        </p:spPr>
        <p:txBody>
          <a:bodyPr/>
          <a:lstStyle/>
          <a:p>
            <a:r>
              <a:rPr lang="sk-SK" dirty="0" err="1" smtClean="0"/>
              <a:t>Anders</a:t>
            </a:r>
            <a:r>
              <a:rPr lang="sk-SK" dirty="0" smtClean="0"/>
              <a:t> Celzius bol švédsky fyzik (1701-1744)</a:t>
            </a:r>
          </a:p>
          <a:p>
            <a:r>
              <a:rPr lang="sk-SK" dirty="0" smtClean="0"/>
              <a:t>Na zhotovenie teplomera použil sklenenú rúrku s ortuťou.</a:t>
            </a:r>
          </a:p>
          <a:p>
            <a:r>
              <a:rPr lang="sk-SK" dirty="0" smtClean="0"/>
              <a:t>Označil jej hladinu pri ponorení do topiaceho ľadu a hladinu pri ponorení do vriacej vody.</a:t>
            </a:r>
          </a:p>
          <a:p>
            <a:r>
              <a:rPr lang="sk-SK" dirty="0" smtClean="0"/>
              <a:t>Vzdialenosť medzi značkami rozdelil na 100 dielikov.</a:t>
            </a:r>
          </a:p>
          <a:p>
            <a:r>
              <a:rPr lang="sk-SK" dirty="0" smtClean="0"/>
              <a:t>Jeden dielik takejto stupnice voláme na jeho počesť stupeň Celzia</a:t>
            </a:r>
          </a:p>
          <a:p>
            <a:r>
              <a:rPr lang="sk-SK" dirty="0" smtClean="0"/>
              <a:t>Neskôr bol </a:t>
            </a:r>
            <a:r>
              <a:rPr lang="sk-SK" b="1" dirty="0" smtClean="0">
                <a:solidFill>
                  <a:srgbClr val="00B0F0"/>
                </a:solidFill>
              </a:rPr>
              <a:t>bod tuhnutia vody </a:t>
            </a:r>
            <a:r>
              <a:rPr lang="sk-SK" dirty="0" smtClean="0"/>
              <a:t>označený teplotou </a:t>
            </a:r>
            <a:r>
              <a:rPr lang="sk-SK" dirty="0" smtClean="0">
                <a:solidFill>
                  <a:srgbClr val="00B0F0"/>
                </a:solidFill>
              </a:rPr>
              <a:t>0°C </a:t>
            </a:r>
            <a:r>
              <a:rPr lang="sk-SK" dirty="0" smtClean="0"/>
              <a:t>a </a:t>
            </a:r>
            <a:r>
              <a:rPr lang="sk-SK" dirty="0" smtClean="0">
                <a:solidFill>
                  <a:srgbClr val="FF0000"/>
                </a:solidFill>
              </a:rPr>
              <a:t>bod varu vody </a:t>
            </a:r>
            <a:r>
              <a:rPr lang="sk-SK" dirty="0" smtClean="0"/>
              <a:t>označený teplotou </a:t>
            </a:r>
            <a:r>
              <a:rPr lang="sk-SK" dirty="0" smtClean="0">
                <a:solidFill>
                  <a:srgbClr val="FF0000"/>
                </a:solidFill>
              </a:rPr>
              <a:t>100°C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1026" name="Picture 2" descr="Výsledok vyhľadávania obrázk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365104"/>
            <a:ext cx="1746194" cy="232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25143"/>
            <a:ext cx="4896544" cy="185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ýsledok vyhľadávania obrázkov pre dopyt digitálny teplo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789040"/>
            <a:ext cx="1800200" cy="18002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sk-SK" b="1" i="1" dirty="0" smtClean="0"/>
              <a:t>Správne meranie teploty</a:t>
            </a:r>
            <a:endParaRPr lang="sk-SK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19256" cy="5493224"/>
          </a:xfrm>
        </p:spPr>
        <p:txBody>
          <a:bodyPr>
            <a:normAutofit/>
          </a:bodyPr>
          <a:lstStyle/>
          <a:p>
            <a:r>
              <a:rPr lang="sk-SK" sz="2800" i="1" dirty="0" smtClean="0"/>
              <a:t>Vybrať vhodný teplomer </a:t>
            </a:r>
            <a:r>
              <a:rPr lang="sk-SK" sz="2800" i="1" dirty="0" smtClean="0">
                <a:solidFill>
                  <a:schemeClr val="accent4">
                    <a:lumMod val="50000"/>
                  </a:schemeClr>
                </a:solidFill>
              </a:rPr>
              <a:t>(nesmieme teplomerom merať teplotu za hranicami stupnice)</a:t>
            </a:r>
          </a:p>
          <a:p>
            <a:r>
              <a:rPr lang="sk-SK" sz="2800" i="1" dirty="0" smtClean="0"/>
              <a:t>Počkať, kým sa hodnota na teplomere ustáli</a:t>
            </a:r>
          </a:p>
          <a:p>
            <a:r>
              <a:rPr lang="sk-SK" sz="2800" i="1" dirty="0" smtClean="0"/>
              <a:t>Na stupnicu sa pozerať kolmo</a:t>
            </a:r>
          </a:p>
          <a:p>
            <a:r>
              <a:rPr lang="sk-SK" sz="2800" i="1" dirty="0" smtClean="0"/>
              <a:t>Správne odčítať teplotu na stupnici podľa hodnoty najmenšieho dielika</a:t>
            </a:r>
          </a:p>
          <a:p>
            <a:r>
              <a:rPr lang="sk-SK" sz="2800" i="1" dirty="0" smtClean="0"/>
              <a:t>Nameranú hodnotu správne zapíšeme: </a:t>
            </a:r>
            <a:r>
              <a:rPr lang="sk-SK" sz="2800" b="1" i="1" dirty="0" smtClean="0">
                <a:solidFill>
                  <a:schemeClr val="bg2">
                    <a:lumMod val="25000"/>
                  </a:schemeClr>
                </a:solidFill>
              </a:rPr>
              <a:t>t = 25°C</a:t>
            </a:r>
            <a:endParaRPr lang="sk-SK" sz="2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8438" name="Picture 6" descr="Výsledok vyhľadávania obrázkov pre dopyt hot tea cup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7" y="4437112"/>
            <a:ext cx="1674706" cy="1916832"/>
          </a:xfrm>
          <a:prstGeom prst="rect">
            <a:avLst/>
          </a:prstGeom>
          <a:noFill/>
        </p:spPr>
      </p:pic>
      <p:sp>
        <p:nvSpPr>
          <p:cNvPr id="7" name="Vývojový diagram: proces 6"/>
          <p:cNvSpPr/>
          <p:nvPr/>
        </p:nvSpPr>
        <p:spPr>
          <a:xfrm rot="2113038">
            <a:off x="2289891" y="5350221"/>
            <a:ext cx="3196066" cy="9225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Vývojový diagram: proces 8"/>
          <p:cNvSpPr/>
          <p:nvPr/>
        </p:nvSpPr>
        <p:spPr>
          <a:xfrm rot="19705996">
            <a:off x="2271457" y="5410859"/>
            <a:ext cx="3196066" cy="9225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146</TotalTime>
  <Words>304</Words>
  <Application>Microsoft Office PowerPoint</Application>
  <PresentationFormat>Prezentácia na obrazovke (4:3)</PresentationFormat>
  <Paragraphs>47</Paragraphs>
  <Slides>11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Century Schoolbook</vt:lpstr>
      <vt:lpstr>Wingdings</vt:lpstr>
      <vt:lpstr>Wingdings 2</vt:lpstr>
      <vt:lpstr>Arkáda</vt:lpstr>
      <vt:lpstr>Teplota. Skúmanie premien skupenstva látok</vt:lpstr>
      <vt:lpstr>Teplota</vt:lpstr>
      <vt:lpstr>Lekársky teplomer</vt:lpstr>
      <vt:lpstr>Meranie teploty vzduchu</vt:lpstr>
      <vt:lpstr>Kuchynské teplomery</vt:lpstr>
      <vt:lpstr>Ako meria teplomer</vt:lpstr>
      <vt:lpstr>Prezentácia programu PowerPoint</vt:lpstr>
      <vt:lpstr>Ako vznikla celziova stupnica</vt:lpstr>
      <vt:lpstr>Správne meranie teploty</vt:lpstr>
      <vt:lpstr>Teplotné stupnice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Teplota. Skúmanie premien skupenstva látok</dc:title>
  <dc:creator>Pedagog</dc:creator>
  <cp:lastModifiedBy>Eva Hricova</cp:lastModifiedBy>
  <cp:revision>20</cp:revision>
  <dcterms:created xsi:type="dcterms:W3CDTF">2016-09-21T09:52:20Z</dcterms:created>
  <dcterms:modified xsi:type="dcterms:W3CDTF">2017-09-13T18:25:19Z</dcterms:modified>
</cp:coreProperties>
</file>