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509" r:id="rId3"/>
    <p:sldId id="507" r:id="rId4"/>
    <p:sldId id="508" r:id="rId5"/>
    <p:sldId id="257" r:id="rId6"/>
    <p:sldId id="457" r:id="rId7"/>
    <p:sldId id="542" r:id="rId8"/>
    <p:sldId id="546" r:id="rId9"/>
    <p:sldId id="499" r:id="rId10"/>
    <p:sldId id="510" r:id="rId11"/>
    <p:sldId id="258" r:id="rId12"/>
    <p:sldId id="512" r:id="rId13"/>
    <p:sldId id="403" r:id="rId14"/>
    <p:sldId id="513" r:id="rId15"/>
    <p:sldId id="501" r:id="rId16"/>
    <p:sldId id="264" r:id="rId17"/>
    <p:sldId id="514" r:id="rId18"/>
    <p:sldId id="541" r:id="rId19"/>
    <p:sldId id="505" r:id="rId20"/>
    <p:sldId id="263" r:id="rId21"/>
    <p:sldId id="515" r:id="rId22"/>
    <p:sldId id="506" r:id="rId23"/>
    <p:sldId id="451" r:id="rId24"/>
    <p:sldId id="517" r:id="rId25"/>
    <p:sldId id="504" r:id="rId26"/>
    <p:sldId id="366" r:id="rId27"/>
    <p:sldId id="449" r:id="rId28"/>
    <p:sldId id="368" r:id="rId29"/>
    <p:sldId id="367" r:id="rId30"/>
    <p:sldId id="259" r:id="rId31"/>
    <p:sldId id="518" r:id="rId32"/>
    <p:sldId id="519" r:id="rId33"/>
    <p:sldId id="534" r:id="rId34"/>
    <p:sldId id="537" r:id="rId35"/>
    <p:sldId id="538" r:id="rId36"/>
    <p:sldId id="533" r:id="rId37"/>
    <p:sldId id="547" r:id="rId38"/>
    <p:sldId id="520" r:id="rId39"/>
    <p:sldId id="522" r:id="rId40"/>
    <p:sldId id="524" r:id="rId41"/>
    <p:sldId id="525" r:id="rId42"/>
    <p:sldId id="526" r:id="rId43"/>
    <p:sldId id="527" r:id="rId44"/>
    <p:sldId id="529" r:id="rId45"/>
    <p:sldId id="530" r:id="rId46"/>
    <p:sldId id="297" r:id="rId47"/>
    <p:sldId id="472" r:id="rId48"/>
    <p:sldId id="305" r:id="rId49"/>
    <p:sldId id="531" r:id="rId50"/>
    <p:sldId id="304" r:id="rId51"/>
    <p:sldId id="479" r:id="rId52"/>
    <p:sldId id="549" r:id="rId53"/>
    <p:sldId id="425" r:id="rId54"/>
    <p:sldId id="438" r:id="rId55"/>
    <p:sldId id="319" r:id="rId56"/>
    <p:sldId id="482" r:id="rId57"/>
    <p:sldId id="459" r:id="rId58"/>
    <p:sldId id="460" r:id="rId59"/>
    <p:sldId id="532" r:id="rId60"/>
    <p:sldId id="490" r:id="rId61"/>
    <p:sldId id="381" r:id="rId62"/>
    <p:sldId id="548" r:id="rId6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9" autoAdjust="0"/>
    <p:restoredTop sz="94602" autoAdjust="0"/>
  </p:normalViewPr>
  <p:slideViewPr>
    <p:cSldViewPr>
      <p:cViewPr varScale="1">
        <p:scale>
          <a:sx n="81" d="100"/>
          <a:sy n="81" d="100"/>
        </p:scale>
        <p:origin x="1459" y="72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BFD20-845F-448F-A08C-7E3E75DEC2EA}" type="datetimeFigureOut">
              <a:rPr lang="pl-PL" smtClean="0"/>
              <a:pPr/>
              <a:t>2020-04-28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89097-E2EF-47E1-B506-3200BD3B1C7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6817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6480-AC8A-46A4-AE92-64A2340321F6}" type="datetimeFigureOut">
              <a:rPr lang="pl-PL" smtClean="0"/>
              <a:pPr/>
              <a:t>2020-04-28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6480-AC8A-46A4-AE92-64A2340321F6}" type="datetimeFigureOut">
              <a:rPr lang="pl-PL" smtClean="0"/>
              <a:pPr/>
              <a:t>2020-04-28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6480-AC8A-46A4-AE92-64A2340321F6}" type="datetimeFigureOut">
              <a:rPr lang="pl-PL" smtClean="0"/>
              <a:pPr/>
              <a:t>2020-04-28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6480-AC8A-46A4-AE92-64A2340321F6}" type="datetimeFigureOut">
              <a:rPr lang="pl-PL" smtClean="0"/>
              <a:pPr/>
              <a:t>2020-04-28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6480-AC8A-46A4-AE92-64A2340321F6}" type="datetimeFigureOut">
              <a:rPr lang="pl-PL" smtClean="0"/>
              <a:pPr/>
              <a:t>2020-04-28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6480-AC8A-46A4-AE92-64A2340321F6}" type="datetimeFigureOut">
              <a:rPr lang="pl-PL" smtClean="0"/>
              <a:pPr/>
              <a:t>2020-04-28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6480-AC8A-46A4-AE92-64A2340321F6}" type="datetimeFigureOut">
              <a:rPr lang="pl-PL" smtClean="0"/>
              <a:pPr/>
              <a:t>2020-04-28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6480-AC8A-46A4-AE92-64A2340321F6}" type="datetimeFigureOut">
              <a:rPr lang="pl-PL" smtClean="0"/>
              <a:pPr/>
              <a:t>2020-04-28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6480-AC8A-46A4-AE92-64A2340321F6}" type="datetimeFigureOut">
              <a:rPr lang="pl-PL" smtClean="0"/>
              <a:pPr/>
              <a:t>2020-04-28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6480-AC8A-46A4-AE92-64A2340321F6}" type="datetimeFigureOut">
              <a:rPr lang="pl-PL" smtClean="0"/>
              <a:pPr/>
              <a:t>2020-04-28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6480-AC8A-46A4-AE92-64A2340321F6}" type="datetimeFigureOut">
              <a:rPr lang="pl-PL" smtClean="0"/>
              <a:pPr/>
              <a:t>2020-04-28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D6480-AC8A-46A4-AE92-64A2340321F6}" type="datetimeFigureOut">
              <a:rPr lang="pl-PL" smtClean="0"/>
              <a:pPr/>
              <a:t>2020-04-28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09F7C-21D6-4D01-B1B4-2422B8919E2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.jpe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2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0.jpg"/><Relationship Id="rId4" Type="http://schemas.openxmlformats.org/officeDocument/2006/relationships/image" Target="../media/image1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go/?t=image-list-shutterstock&amp;id=669811279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59632" y="2037373"/>
            <a:ext cx="7974632" cy="2051392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CENTRUM KSZTAŁCENIA </a:t>
            </a:r>
            <a:b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ZAWODOWEGO I USTAWICZNEGO </a:t>
            </a:r>
            <a:b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W WIĘCBORKU 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A5EBC4C-7903-424C-A9E9-1CCBFDBD94BA}"/>
              </a:ext>
            </a:extLst>
          </p:cNvPr>
          <p:cNvSpPr/>
          <p:nvPr/>
        </p:nvSpPr>
        <p:spPr>
          <a:xfrm>
            <a:off x="5148064" y="901056"/>
            <a:ext cx="3240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Oferta kształcenia </a:t>
            </a:r>
            <a:br>
              <a:rPr lang="pl-PL" b="1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rok szkolny 2020/2021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819C4A56-F3F9-4E71-AC82-2AFCB2F656B8}"/>
              </a:ext>
            </a:extLst>
          </p:cNvPr>
          <p:cNvSpPr/>
          <p:nvPr/>
        </p:nvSpPr>
        <p:spPr>
          <a:xfrm>
            <a:off x="6215571" y="404664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all" dirty="0">
                <a:ln w="0"/>
                <a:gradFill flip="none" rotWithShape="1">
                  <a:gsLst>
                    <a:gs pos="0">
                      <a:schemeClr val="tx1">
                        <a:lumMod val="75000"/>
                        <a:lumOff val="25000"/>
                        <a:shade val="30000"/>
                        <a:satMod val="115000"/>
                      </a:schemeClr>
                    </a:gs>
                    <a:gs pos="50000">
                      <a:schemeClr val="tx1">
                        <a:lumMod val="75000"/>
                        <a:lumOff val="25000"/>
                        <a:shade val="67500"/>
                        <a:satMod val="115000"/>
                      </a:schemeClr>
                    </a:gs>
                    <a:gs pos="100000">
                      <a:schemeClr val="tx1">
                        <a:lumMod val="75000"/>
                        <a:lumOff val="25000"/>
                        <a:shade val="100000"/>
                        <a:satMod val="115000"/>
                      </a:schemeClr>
                    </a:gs>
                  </a:gsLst>
                  <a:lin ang="0" scaled="1"/>
                  <a:tileRect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pl-PL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9DC53D4-FAFC-4868-A8D3-83FF66BC96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" t="5619" r="5373" b="7679"/>
          <a:stretch/>
        </p:blipFill>
        <p:spPr bwMode="auto">
          <a:xfrm>
            <a:off x="5652120" y="4365104"/>
            <a:ext cx="3347864" cy="2376264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318785"/>
            <a:ext cx="3558142" cy="35392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15816" y="908720"/>
            <a:ext cx="5915000" cy="114300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 HOTELARSTWA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2731741"/>
            <a:ext cx="8531264" cy="4149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</a:rPr>
              <a:t>Kwalifikacje:</a:t>
            </a:r>
          </a:p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</a:rPr>
              <a:t>HGT.03.  </a:t>
            </a:r>
            <a:r>
              <a:rPr lang="pl-PL" sz="2400" dirty="0">
                <a:solidFill>
                  <a:srgbClr val="002060"/>
                </a:solidFill>
              </a:rPr>
              <a:t>Obsługa gości w obiekcie świadczącym usługi hotelarskie 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	   </a:t>
            </a:r>
            <a:r>
              <a:rPr lang="pl-PL" sz="1800" dirty="0">
                <a:solidFill>
                  <a:srgbClr val="C00000"/>
                </a:solidFill>
              </a:rPr>
              <a:t>wspólna z zawodem </a:t>
            </a:r>
            <a:r>
              <a:rPr lang="pl-PL" sz="1800" b="1" dirty="0">
                <a:solidFill>
                  <a:srgbClr val="C00000"/>
                </a:solidFill>
              </a:rPr>
              <a:t>pracownik obsługi hotelowej </a:t>
            </a:r>
            <a:r>
              <a:rPr lang="pl-PL" sz="1800" dirty="0">
                <a:solidFill>
                  <a:srgbClr val="C00000"/>
                </a:solidFill>
              </a:rPr>
              <a:t>(BSI)</a:t>
            </a:r>
            <a:br>
              <a:rPr lang="pl-PL" sz="1800" dirty="0">
                <a:solidFill>
                  <a:srgbClr val="C00000"/>
                </a:solidFill>
              </a:rPr>
            </a:br>
            <a:endParaRPr lang="pl-PL" sz="18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</a:rPr>
              <a:t>HGT.06. </a:t>
            </a:r>
            <a:r>
              <a:rPr lang="pl-PL" sz="2400" dirty="0">
                <a:solidFill>
                  <a:srgbClr val="002060"/>
                </a:solidFill>
              </a:rPr>
              <a:t>Realizacja usług w recepcji</a:t>
            </a:r>
          </a:p>
          <a:p>
            <a:pPr>
              <a:buNone/>
            </a:pPr>
            <a:endParaRPr lang="pl-PL" sz="2800" dirty="0"/>
          </a:p>
        </p:txBody>
      </p:sp>
      <p:pic>
        <p:nvPicPr>
          <p:cNvPr id="6" name="Obraz 5" descr="Obraz zawierający łóżko, wewnątrz, ściana, hotel&#10;&#10;Opis wygenerowany automatycznie">
            <a:extLst>
              <a:ext uri="{FF2B5EF4-FFF2-40B4-BE49-F238E27FC236}">
                <a16:creationId xmlns:a16="http://schemas.microsoft.com/office/drawing/2014/main" id="{BE712534-7BF8-444C-8BFB-7E220E117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639155"/>
            <a:ext cx="3274680" cy="218312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ECF8398-CEA6-48E4-BE40-783923FFE174}"/>
              </a:ext>
            </a:extLst>
          </p:cNvPr>
          <p:cNvSpPr txBox="1"/>
          <p:nvPr/>
        </p:nvSpPr>
        <p:spPr>
          <a:xfrm>
            <a:off x="3059832" y="1728554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2060"/>
                </a:solidFill>
              </a:rPr>
              <a:t>z elementami kelnersko- </a:t>
            </a:r>
            <a:r>
              <a:rPr lang="pl-PL" dirty="0" err="1">
                <a:solidFill>
                  <a:srgbClr val="002060"/>
                </a:solidFill>
              </a:rPr>
              <a:t>baristycznymi</a:t>
            </a:r>
            <a:endParaRPr lang="pl-PL" dirty="0">
              <a:solidFill>
                <a:srgbClr val="002060"/>
              </a:solidFill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42298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15816" y="260648"/>
            <a:ext cx="5915000" cy="1791072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 hotelarstwa może pracować jako: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18048" y="2222113"/>
            <a:ext cx="6912768" cy="4653136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rgbClr val="002060"/>
                </a:solidFill>
              </a:rPr>
              <a:t>organizator usług cateringowych</a:t>
            </a:r>
          </a:p>
          <a:p>
            <a:r>
              <a:rPr lang="pl-PL" sz="2800" dirty="0">
                <a:solidFill>
                  <a:srgbClr val="002060"/>
                </a:solidFill>
              </a:rPr>
              <a:t>pracownik recepcji</a:t>
            </a:r>
          </a:p>
          <a:p>
            <a:r>
              <a:rPr lang="pl-PL" sz="2800" dirty="0">
                <a:solidFill>
                  <a:srgbClr val="002060"/>
                </a:solidFill>
              </a:rPr>
              <a:t>pracownik biurowy</a:t>
            </a:r>
          </a:p>
          <a:p>
            <a:r>
              <a:rPr lang="pl-PL" sz="2800" dirty="0">
                <a:solidFill>
                  <a:srgbClr val="002060"/>
                </a:solidFill>
              </a:rPr>
              <a:t>pracownik biura podróży</a:t>
            </a:r>
          </a:p>
          <a:p>
            <a:r>
              <a:rPr lang="pl-PL" sz="2800" dirty="0">
                <a:solidFill>
                  <a:srgbClr val="002060"/>
                </a:solidFill>
              </a:rPr>
              <a:t>pracownik informacji turystycznej</a:t>
            </a:r>
          </a:p>
          <a:p>
            <a:r>
              <a:rPr lang="pl-PL" sz="2800" dirty="0">
                <a:solidFill>
                  <a:srgbClr val="002060"/>
                </a:solidFill>
              </a:rPr>
              <a:t>steward, stewardessa</a:t>
            </a:r>
          </a:p>
          <a:p>
            <a:r>
              <a:rPr lang="pl-PL" sz="2800" dirty="0">
                <a:solidFill>
                  <a:srgbClr val="002060"/>
                </a:solidFill>
              </a:rPr>
              <a:t>kelner</a:t>
            </a:r>
          </a:p>
          <a:p>
            <a:r>
              <a:rPr lang="pl-PL" sz="2800" dirty="0">
                <a:solidFill>
                  <a:srgbClr val="002060"/>
                </a:solidFill>
              </a:rPr>
              <a:t>barman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3F37FFA-4B18-4F9C-83B8-364788277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887522"/>
            <a:ext cx="2916048" cy="1938647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wewnątrz, ściana&#10;&#10;Opis wygenerowany automatycznie">
            <a:extLst>
              <a:ext uri="{FF2B5EF4-FFF2-40B4-BE49-F238E27FC236}">
                <a16:creationId xmlns:a16="http://schemas.microsoft.com/office/drawing/2014/main" id="{B9643928-D830-4F1F-A4A2-83BF170110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1"/>
          <a:stretch/>
        </p:blipFill>
        <p:spPr>
          <a:xfrm>
            <a:off x="6233745" y="4869160"/>
            <a:ext cx="2802751" cy="1847203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17304" y="6648"/>
            <a:ext cx="6203032" cy="1791072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PERSPEKTYWA 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ZATRUDNIENIA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15616" y="2542592"/>
            <a:ext cx="6912768" cy="4653136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rgbClr val="002060"/>
                </a:solidFill>
              </a:rPr>
              <a:t>hotele i pensjonaty</a:t>
            </a:r>
          </a:p>
          <a:p>
            <a:r>
              <a:rPr lang="pl-PL" sz="2800" dirty="0">
                <a:solidFill>
                  <a:srgbClr val="002060"/>
                </a:solidFill>
              </a:rPr>
              <a:t>ośrodki wypoczynkowe</a:t>
            </a:r>
          </a:p>
          <a:p>
            <a:r>
              <a:rPr lang="pl-PL" sz="2800" dirty="0">
                <a:solidFill>
                  <a:srgbClr val="002060"/>
                </a:solidFill>
              </a:rPr>
              <a:t>zakłady uzdrowiskowe</a:t>
            </a:r>
          </a:p>
          <a:p>
            <a:r>
              <a:rPr lang="pl-PL" sz="2800" dirty="0">
                <a:solidFill>
                  <a:srgbClr val="002060"/>
                </a:solidFill>
              </a:rPr>
              <a:t>agroturystyka</a:t>
            </a:r>
          </a:p>
          <a:p>
            <a:r>
              <a:rPr lang="pl-PL" sz="2800" dirty="0">
                <a:solidFill>
                  <a:srgbClr val="002060"/>
                </a:solidFill>
              </a:rPr>
              <a:t>biura i agencje turystyczne</a:t>
            </a:r>
          </a:p>
          <a:p>
            <a:r>
              <a:rPr lang="pl-PL" sz="2800" dirty="0">
                <a:solidFill>
                  <a:srgbClr val="002060"/>
                </a:solidFill>
              </a:rPr>
              <a:t>ośrodki informacji turystycznej</a:t>
            </a:r>
          </a:p>
          <a:p>
            <a:r>
              <a:rPr lang="pl-PL" sz="2800" dirty="0">
                <a:solidFill>
                  <a:srgbClr val="002060"/>
                </a:solidFill>
              </a:rPr>
              <a:t>własna działalność gospodarcza</a:t>
            </a:r>
          </a:p>
          <a:p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831557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7824" y="908720"/>
            <a:ext cx="5853336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 ŻYWIENIA </a:t>
            </a:r>
            <a:b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I USŁUG GASTRONOMICZNYCH 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99592" y="2564904"/>
            <a:ext cx="7704856" cy="273630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800" b="1" dirty="0">
                <a:solidFill>
                  <a:srgbClr val="002060"/>
                </a:solidFill>
              </a:rPr>
              <a:t>Czy wiesz, że …</a:t>
            </a:r>
            <a:br>
              <a:rPr lang="pl-PL" sz="2800" dirty="0">
                <a:solidFill>
                  <a:srgbClr val="002060"/>
                </a:solidFill>
              </a:rPr>
            </a:br>
            <a:r>
              <a:rPr lang="pl-PL" sz="2800" dirty="0">
                <a:solidFill>
                  <a:srgbClr val="002060"/>
                </a:solidFill>
              </a:rPr>
              <a:t>gama usług gastronomicznych jest bardzo szeroka: od małych punktów gastronomicznych, fast </a:t>
            </a:r>
            <a:r>
              <a:rPr lang="pl-PL" sz="2800" dirty="0" err="1">
                <a:solidFill>
                  <a:srgbClr val="002060"/>
                </a:solidFill>
              </a:rPr>
              <a:t>foodów</a:t>
            </a:r>
            <a:r>
              <a:rPr lang="pl-PL" sz="2800" dirty="0">
                <a:solidFill>
                  <a:srgbClr val="002060"/>
                </a:solidFill>
              </a:rPr>
              <a:t>, przez usługi cateringowe, bary mleczne, organizację okolicznościowych imprez, aż po restauracje, zatrudniające po kilkadziesiąt osób?</a:t>
            </a:r>
          </a:p>
        </p:txBody>
      </p:sp>
      <p:pic>
        <p:nvPicPr>
          <p:cNvPr id="7" name="Obraz 6" descr="Obraz zawierający ściana, wewnątrz, stół, żywność&#10;&#10;Opis wygenerowany automatycznie">
            <a:extLst>
              <a:ext uri="{FF2B5EF4-FFF2-40B4-BE49-F238E27FC236}">
                <a16:creationId xmlns:a16="http://schemas.microsoft.com/office/drawing/2014/main" id="{216F613E-E9FB-4103-B5DE-1DE10A8D3B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446" y="4890015"/>
            <a:ext cx="2880220" cy="1920146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9" name="Obraz 8" descr="Obraz zawierający wewnątrz, ściana, stół, żywność&#10;&#10;Opis wygenerowany automatycznie">
            <a:extLst>
              <a:ext uri="{FF2B5EF4-FFF2-40B4-BE49-F238E27FC236}">
                <a16:creationId xmlns:a16="http://schemas.microsoft.com/office/drawing/2014/main" id="{C7C47375-4CF3-4D2B-9F19-D3996BBCA3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5" y="4890015"/>
            <a:ext cx="2880221" cy="1920147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1" name="Obraz 10" descr="Obraz zawierający osoba, stół, wewnątrz, ściana&#10;&#10;Opis wygenerowany automatycznie">
            <a:extLst>
              <a:ext uri="{FF2B5EF4-FFF2-40B4-BE49-F238E27FC236}">
                <a16:creationId xmlns:a16="http://schemas.microsoft.com/office/drawing/2014/main" id="{B205C19A-4978-45F6-8B80-53A0E8FB9A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551" y="4890015"/>
            <a:ext cx="2880221" cy="1920147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7824" y="908720"/>
            <a:ext cx="5853336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 ŻYWIENIA </a:t>
            </a:r>
            <a:b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I USŁUG GASTRONOMICZNYCH 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8266" y="2912728"/>
            <a:ext cx="5395861" cy="27363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sz="2800" b="1" dirty="0">
                <a:solidFill>
                  <a:srgbClr val="002060"/>
                </a:solidFill>
              </a:rPr>
              <a:t>Kwalifikacje:   </a:t>
            </a:r>
          </a:p>
          <a:p>
            <a:pPr marL="0" indent="0">
              <a:buNone/>
            </a:pPr>
            <a:r>
              <a:rPr lang="pl-PL" sz="2800" b="1" dirty="0">
                <a:solidFill>
                  <a:srgbClr val="002060"/>
                </a:solidFill>
              </a:rPr>
              <a:t>HGT.02. </a:t>
            </a:r>
            <a:r>
              <a:rPr lang="pl-PL" sz="2800" dirty="0">
                <a:solidFill>
                  <a:srgbClr val="002060"/>
                </a:solidFill>
              </a:rPr>
              <a:t>Przygotowanie </a:t>
            </a:r>
          </a:p>
          <a:p>
            <a:pPr marL="0" indent="0">
              <a:buNone/>
            </a:pPr>
            <a:r>
              <a:rPr lang="pl-PL" sz="2800" dirty="0">
                <a:solidFill>
                  <a:srgbClr val="002060"/>
                </a:solidFill>
              </a:rPr>
              <a:t> 	  i wydawanie dań</a:t>
            </a:r>
            <a:br>
              <a:rPr lang="pl-PL" sz="2800" dirty="0">
                <a:solidFill>
                  <a:srgbClr val="002060"/>
                </a:solidFill>
              </a:rPr>
            </a:br>
            <a:r>
              <a:rPr lang="pl-PL" sz="2800" dirty="0">
                <a:solidFill>
                  <a:srgbClr val="002060"/>
                </a:solidFill>
              </a:rPr>
              <a:t>	  </a:t>
            </a:r>
            <a:r>
              <a:rPr lang="pl-PL" sz="2100" dirty="0">
                <a:solidFill>
                  <a:srgbClr val="C00000"/>
                </a:solidFill>
              </a:rPr>
              <a:t>wspólna z zawodem </a:t>
            </a:r>
            <a:r>
              <a:rPr lang="pl-PL" sz="2100" b="1" dirty="0">
                <a:solidFill>
                  <a:srgbClr val="C00000"/>
                </a:solidFill>
              </a:rPr>
              <a:t>kucharz</a:t>
            </a:r>
            <a:r>
              <a:rPr lang="pl-PL" sz="2100" dirty="0">
                <a:solidFill>
                  <a:srgbClr val="C00000"/>
                </a:solidFill>
              </a:rPr>
              <a:t> (BSI)</a:t>
            </a:r>
            <a:br>
              <a:rPr lang="pl-PL" sz="2800" b="1" dirty="0">
                <a:solidFill>
                  <a:srgbClr val="002060"/>
                </a:solidFill>
              </a:rPr>
            </a:br>
            <a:endParaRPr lang="pl-PL" sz="28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pl-PL" sz="2800" b="1" dirty="0">
                <a:solidFill>
                  <a:srgbClr val="002060"/>
                </a:solidFill>
              </a:rPr>
              <a:t>HGT.12. </a:t>
            </a:r>
            <a:r>
              <a:rPr lang="pl-PL" sz="2800" dirty="0">
                <a:solidFill>
                  <a:srgbClr val="002060"/>
                </a:solidFill>
              </a:rPr>
              <a:t>Organizacja żywienia    </a:t>
            </a:r>
          </a:p>
          <a:p>
            <a:pPr marL="0" indent="0">
              <a:buNone/>
            </a:pPr>
            <a:r>
              <a:rPr lang="pl-PL" sz="2800" dirty="0">
                <a:solidFill>
                  <a:srgbClr val="002060"/>
                </a:solidFill>
              </a:rPr>
              <a:t>                i usług gastronomicznych</a:t>
            </a:r>
            <a:br>
              <a:rPr lang="pl-PL" sz="2800" dirty="0"/>
            </a:br>
            <a:endParaRPr lang="pl-PL" sz="2800" dirty="0"/>
          </a:p>
          <a:p>
            <a:pPr>
              <a:buNone/>
            </a:pPr>
            <a:endParaRPr lang="pl-PL" dirty="0"/>
          </a:p>
        </p:txBody>
      </p:sp>
      <p:pic>
        <p:nvPicPr>
          <p:cNvPr id="5" name="Obraz 4" descr="Obraz zawierający kuchnia, wewnątrz, osoba, żywność&#10;&#10;Opis wygenerowany automatycznie">
            <a:extLst>
              <a:ext uri="{FF2B5EF4-FFF2-40B4-BE49-F238E27FC236}">
                <a16:creationId xmlns:a16="http://schemas.microsoft.com/office/drawing/2014/main" id="{79E671D3-F34D-4842-A71C-C7A2FB613B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529203"/>
            <a:ext cx="3162473" cy="210831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7" name="Obraz 6" descr="Obraz zawierający kuchnia, żywność, wewnątrz, osoba&#10;&#10;Opis wygenerowany automatycznie">
            <a:extLst>
              <a:ext uri="{FF2B5EF4-FFF2-40B4-BE49-F238E27FC236}">
                <a16:creationId xmlns:a16="http://schemas.microsoft.com/office/drawing/2014/main" id="{5830AFD8-DB04-493E-BEF9-3059CA4995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492896"/>
            <a:ext cx="3240360" cy="216024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800291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7824" y="908720"/>
            <a:ext cx="5853336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PERSPEKTYWA </a:t>
            </a:r>
            <a:b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ZATRUDNIENIA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608" y="2852936"/>
            <a:ext cx="7272808" cy="3888432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rgbClr val="002060"/>
                </a:solidFill>
              </a:rPr>
              <a:t>działy gastronomii w obiektach hotelarskich</a:t>
            </a:r>
          </a:p>
          <a:p>
            <a:r>
              <a:rPr lang="pl-PL" sz="2800" dirty="0">
                <a:solidFill>
                  <a:srgbClr val="002060"/>
                </a:solidFill>
              </a:rPr>
              <a:t>domy wczasowe</a:t>
            </a:r>
          </a:p>
          <a:p>
            <a:r>
              <a:rPr lang="pl-PL" sz="2800" dirty="0">
                <a:solidFill>
                  <a:srgbClr val="002060"/>
                </a:solidFill>
              </a:rPr>
              <a:t>ośrodki wypoczynkowe</a:t>
            </a:r>
          </a:p>
          <a:p>
            <a:r>
              <a:rPr lang="pl-PL" sz="2800" dirty="0">
                <a:solidFill>
                  <a:srgbClr val="002060"/>
                </a:solidFill>
              </a:rPr>
              <a:t>restauracje, kawiarnie, bary</a:t>
            </a:r>
          </a:p>
          <a:p>
            <a:r>
              <a:rPr lang="pl-PL" sz="2800" dirty="0">
                <a:solidFill>
                  <a:srgbClr val="002060"/>
                </a:solidFill>
              </a:rPr>
              <a:t>promy, statki</a:t>
            </a:r>
          </a:p>
          <a:p>
            <a:r>
              <a:rPr lang="pl-PL" sz="2800" dirty="0">
                <a:solidFill>
                  <a:srgbClr val="002060"/>
                </a:solidFill>
              </a:rPr>
              <a:t>firmy cateringowe</a:t>
            </a:r>
          </a:p>
          <a:p>
            <a:r>
              <a:rPr lang="pl-PL" sz="2800" dirty="0">
                <a:solidFill>
                  <a:srgbClr val="002060"/>
                </a:solidFill>
              </a:rPr>
              <a:t>agroturystyka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7995F6E-E173-42A9-BF95-7ED76336B5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464407"/>
            <a:ext cx="3419872" cy="2276961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2017779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kalkulator, sprzęt elektroniczny, siedzi, wewnątrz&#10;&#10;Opis wygenerowany automatycznie">
            <a:extLst>
              <a:ext uri="{FF2B5EF4-FFF2-40B4-BE49-F238E27FC236}">
                <a16:creationId xmlns:a16="http://schemas.microsoft.com/office/drawing/2014/main" id="{D22E08CD-B76F-4991-A7EC-9E0F1880EC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888" y="5013176"/>
            <a:ext cx="2626608" cy="175107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1800" y="764704"/>
            <a:ext cx="5915000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 EKONOMISTA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2564904"/>
            <a:ext cx="8784976" cy="3240360"/>
          </a:xfrm>
        </p:spPr>
        <p:txBody>
          <a:bodyPr>
            <a:normAutofit fontScale="77500" lnSpcReduction="20000"/>
          </a:bodyPr>
          <a:lstStyle/>
          <a:p>
            <a:pPr marL="0" indent="0" fontAlgn="base">
              <a:lnSpc>
                <a:spcPct val="160000"/>
              </a:lnSpc>
              <a:buNone/>
            </a:pPr>
            <a:r>
              <a:rPr lang="pl-PL" sz="3100" b="1" dirty="0">
                <a:solidFill>
                  <a:srgbClr val="002060"/>
                </a:solidFill>
              </a:rPr>
              <a:t>Czy wiesz, że … </a:t>
            </a:r>
            <a:br>
              <a:rPr lang="pl-PL" sz="3100" dirty="0">
                <a:solidFill>
                  <a:srgbClr val="002060"/>
                </a:solidFill>
              </a:rPr>
            </a:br>
            <a:r>
              <a:rPr lang="pl-PL" sz="3100" dirty="0">
                <a:solidFill>
                  <a:srgbClr val="002060"/>
                </a:solidFill>
              </a:rPr>
              <a:t>traktowana przez wielu praca administracyjna jako żmudna </a:t>
            </a:r>
            <a:br>
              <a:rPr lang="pl-PL" sz="3100" dirty="0">
                <a:solidFill>
                  <a:srgbClr val="002060"/>
                </a:solidFill>
              </a:rPr>
            </a:br>
            <a:r>
              <a:rPr lang="pl-PL" sz="3100" dirty="0">
                <a:solidFill>
                  <a:srgbClr val="002060"/>
                </a:solidFill>
              </a:rPr>
              <a:t>i pełna cyferek, to jeden z najbardziej potrzebnych zawodów?</a:t>
            </a:r>
            <a:br>
              <a:rPr lang="pl-PL" sz="3100" dirty="0">
                <a:solidFill>
                  <a:srgbClr val="002060"/>
                </a:solidFill>
              </a:rPr>
            </a:br>
            <a:r>
              <a:rPr lang="pl-PL" sz="3100" dirty="0">
                <a:solidFill>
                  <a:srgbClr val="002060"/>
                </a:solidFill>
              </a:rPr>
              <a:t>Przecież działalność każdej firmy opiera się na decyzjach finansowych, dokumentowaniu transakcji i rozliczeniach </a:t>
            </a:r>
            <a:br>
              <a:rPr lang="pl-PL" sz="3100" dirty="0">
                <a:solidFill>
                  <a:srgbClr val="002060"/>
                </a:solidFill>
              </a:rPr>
            </a:br>
            <a:r>
              <a:rPr lang="pl-PL" sz="3100" dirty="0">
                <a:solidFill>
                  <a:srgbClr val="002060"/>
                </a:solidFill>
              </a:rPr>
              <a:t>z odpowiednimi instytucjami</a:t>
            </a:r>
            <a:r>
              <a:rPr lang="pl-PL" sz="3000" dirty="0">
                <a:solidFill>
                  <a:srgbClr val="002060"/>
                </a:solidFill>
              </a:rPr>
              <a:t>.</a:t>
            </a:r>
            <a:endParaRPr lang="pl-PL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wyroby metalowe, śruba, stare, wewnątrz&#10;&#10;Opis wygenerowany automatycznie">
            <a:extLst>
              <a:ext uri="{FF2B5EF4-FFF2-40B4-BE49-F238E27FC236}">
                <a16:creationId xmlns:a16="http://schemas.microsoft.com/office/drawing/2014/main" id="{C611990B-3AE4-4D86-A01E-1A98F8E073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8"/>
          <a:stretch/>
        </p:blipFill>
        <p:spPr>
          <a:xfrm>
            <a:off x="5796136" y="4869160"/>
            <a:ext cx="3274680" cy="1954154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1800" y="764704"/>
            <a:ext cx="5915000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 EKONOMISTA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692691"/>
            <a:ext cx="8784976" cy="30963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</a:rPr>
              <a:t>Kwalifikacje:</a:t>
            </a:r>
            <a:endParaRPr lang="pl-PL" sz="2400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</a:rPr>
              <a:t>EKA.04.</a:t>
            </a:r>
            <a:r>
              <a:rPr lang="pl-PL" sz="2400" dirty="0">
                <a:solidFill>
                  <a:srgbClr val="002060"/>
                </a:solidFill>
              </a:rPr>
              <a:t> Prowadzenie dokumentacji w jednostce organizacyjnej</a:t>
            </a:r>
            <a:br>
              <a:rPr lang="pl-PL" sz="2400" dirty="0">
                <a:solidFill>
                  <a:srgbClr val="002060"/>
                </a:solidFill>
              </a:rPr>
            </a:br>
            <a:endParaRPr lang="pl-PL" sz="2400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</a:rPr>
              <a:t>EKA.05. </a:t>
            </a:r>
            <a:r>
              <a:rPr lang="pl-PL" sz="2400" dirty="0">
                <a:solidFill>
                  <a:srgbClr val="002060"/>
                </a:solidFill>
              </a:rPr>
              <a:t>Prowadzenie spraw kadrowo-płacowych</a:t>
            </a:r>
          </a:p>
          <a:p>
            <a:pPr>
              <a:buNone/>
            </a:pPr>
            <a:r>
              <a:rPr lang="pl-PL" sz="2400" dirty="0">
                <a:solidFill>
                  <a:srgbClr val="002060"/>
                </a:solidFill>
              </a:rPr>
              <a:t> i gospodarki finansowej jednostek organizacyjnych</a:t>
            </a:r>
            <a:br>
              <a:rPr lang="pl-PL" sz="2400" dirty="0">
                <a:solidFill>
                  <a:srgbClr val="002060"/>
                </a:solidFill>
              </a:rPr>
            </a:br>
            <a:endParaRPr lang="pl-PL" sz="2400" dirty="0"/>
          </a:p>
        </p:txBody>
      </p:sp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l-P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917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1800" y="764704"/>
            <a:ext cx="5915000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PERSPEKTYWA </a:t>
            </a:r>
            <a:b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ZATRUDNIENIA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608" y="2564904"/>
            <a:ext cx="7776864" cy="3096344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rgbClr val="002060"/>
                </a:solidFill>
              </a:rPr>
              <a:t>działy księgowości w małych podmiotach gospodarczych</a:t>
            </a:r>
          </a:p>
          <a:p>
            <a:r>
              <a:rPr lang="pl-PL" sz="2800" dirty="0">
                <a:solidFill>
                  <a:srgbClr val="002060"/>
                </a:solidFill>
              </a:rPr>
              <a:t>banki</a:t>
            </a:r>
          </a:p>
          <a:p>
            <a:r>
              <a:rPr lang="pl-PL" sz="2800" dirty="0">
                <a:solidFill>
                  <a:srgbClr val="002060"/>
                </a:solidFill>
              </a:rPr>
              <a:t>jednostki samorządowe, urzędy, administracja</a:t>
            </a:r>
          </a:p>
          <a:p>
            <a:r>
              <a:rPr lang="pl-PL" sz="2800" dirty="0">
                <a:solidFill>
                  <a:srgbClr val="002060"/>
                </a:solidFill>
              </a:rPr>
              <a:t>urzędy skarbowe</a:t>
            </a:r>
          </a:p>
          <a:p>
            <a:r>
              <a:rPr lang="pl-PL" sz="2800" dirty="0">
                <a:solidFill>
                  <a:srgbClr val="002060"/>
                </a:solidFill>
              </a:rPr>
              <a:t>ZUS</a:t>
            </a:r>
          </a:p>
          <a:p>
            <a:r>
              <a:rPr lang="pl-PL" sz="2800" dirty="0">
                <a:solidFill>
                  <a:srgbClr val="002060"/>
                </a:solidFill>
              </a:rPr>
              <a:t>własna działalność gospodarcza</a:t>
            </a:r>
          </a:p>
          <a:p>
            <a:pPr>
              <a:buNone/>
            </a:pPr>
            <a:endParaRPr lang="pl-PL" sz="3000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C4635A72-35C2-4B53-97FB-E914249AD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961712"/>
            <a:ext cx="2712492" cy="180331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3195071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niebo&#10;&#10;Opis wygenerowany automatycznie">
            <a:extLst>
              <a:ext uri="{FF2B5EF4-FFF2-40B4-BE49-F238E27FC236}">
                <a16:creationId xmlns:a16="http://schemas.microsoft.com/office/drawing/2014/main" id="{89C53701-6059-4158-902B-4796CA539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772816"/>
            <a:ext cx="3816424" cy="2544283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1800" y="260648"/>
            <a:ext cx="5770984" cy="1872208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LOGISTYKA TO: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210344" y="2924944"/>
            <a:ext cx="7571184" cy="3672408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rgbClr val="002060"/>
                </a:solidFill>
              </a:rPr>
              <a:t>proces planowania</a:t>
            </a:r>
          </a:p>
          <a:p>
            <a:r>
              <a:rPr lang="pl-PL" sz="2800" dirty="0">
                <a:solidFill>
                  <a:srgbClr val="002060"/>
                </a:solidFill>
              </a:rPr>
              <a:t>optymalizacja kosztów</a:t>
            </a:r>
          </a:p>
          <a:p>
            <a:r>
              <a:rPr lang="pl-PL" sz="2800" dirty="0">
                <a:solidFill>
                  <a:srgbClr val="002060"/>
                </a:solidFill>
              </a:rPr>
              <a:t>kompleksowa obsługa klientów</a:t>
            </a:r>
          </a:p>
          <a:p>
            <a:r>
              <a:rPr lang="pl-PL" sz="2800" dirty="0">
                <a:solidFill>
                  <a:srgbClr val="002060"/>
                </a:solidFill>
              </a:rPr>
              <a:t>zaopatrzenie, transport, komunikacja</a:t>
            </a:r>
          </a:p>
          <a:p>
            <a:r>
              <a:rPr lang="pl-PL" sz="2800" dirty="0">
                <a:solidFill>
                  <a:srgbClr val="002060"/>
                </a:solidFill>
              </a:rPr>
              <a:t>magazynowanie surowców i produktów</a:t>
            </a:r>
          </a:p>
          <a:p>
            <a:r>
              <a:rPr lang="pl-PL" sz="2800" dirty="0">
                <a:solidFill>
                  <a:srgbClr val="002060"/>
                </a:solidFill>
              </a:rPr>
              <a:t>odzyskiwanie, zabezpieczanie i utylizacja odpadów</a:t>
            </a:r>
          </a:p>
        </p:txBody>
      </p:sp>
    </p:spTree>
    <p:extLst>
      <p:ext uri="{BB962C8B-B14F-4D97-AF65-F5344CB8AC3E}">
        <p14:creationId xmlns:p14="http://schemas.microsoft.com/office/powerpoint/2010/main" val="1013810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93F8CDE-61D2-4150-9205-6ED48B5B1C84}"/>
              </a:ext>
            </a:extLst>
          </p:cNvPr>
          <p:cNvSpPr txBox="1"/>
          <p:nvPr/>
        </p:nvSpPr>
        <p:spPr>
          <a:xfrm>
            <a:off x="4195761" y="2241528"/>
            <a:ext cx="4288647" cy="646331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Liceum</a:t>
            </a:r>
          </a:p>
          <a:p>
            <a:r>
              <a:rPr lang="pl-PL" dirty="0"/>
              <a:t>4 lata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9425968-8578-4599-9464-2F3E840A99CB}"/>
              </a:ext>
            </a:extLst>
          </p:cNvPr>
          <p:cNvSpPr txBox="1"/>
          <p:nvPr/>
        </p:nvSpPr>
        <p:spPr>
          <a:xfrm>
            <a:off x="4195760" y="3429000"/>
            <a:ext cx="4288647" cy="646331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lvl="0" algn="ctr"/>
            <a:r>
              <a:rPr lang="pl-PL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Studia</a:t>
            </a:r>
          </a:p>
          <a:p>
            <a:pPr lvl="0" algn="ctr"/>
            <a:r>
              <a:rPr lang="pl-PL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3-5 lat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A7ACCF8-D780-43BD-B8CE-DE6241EBBD0B}"/>
              </a:ext>
            </a:extLst>
          </p:cNvPr>
          <p:cNvSpPr txBox="1"/>
          <p:nvPr/>
        </p:nvSpPr>
        <p:spPr>
          <a:xfrm>
            <a:off x="4195760" y="4678027"/>
            <a:ext cx="4288646" cy="830997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sz="2400" b="1" dirty="0">
                <a:solidFill>
                  <a:srgbClr val="C00000"/>
                </a:solidFill>
              </a:rPr>
              <a:t>Inżynier/</a:t>
            </a:r>
          </a:p>
          <a:p>
            <a:r>
              <a:rPr lang="pl-PL" sz="2400" b="1" dirty="0">
                <a:solidFill>
                  <a:srgbClr val="C00000"/>
                </a:solidFill>
              </a:rPr>
              <a:t>magister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3C1B5742-93E4-4C36-B073-4D6F1E5C71DD}"/>
              </a:ext>
            </a:extLst>
          </p:cNvPr>
          <p:cNvSpPr/>
          <p:nvPr/>
        </p:nvSpPr>
        <p:spPr>
          <a:xfrm rot="20966231">
            <a:off x="730438" y="3144474"/>
            <a:ext cx="24657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po liceum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8C10E97E-5AA5-49E4-87A5-7AD51E03B059}"/>
              </a:ext>
            </a:extLst>
          </p:cNvPr>
          <p:cNvSpPr/>
          <p:nvPr/>
        </p:nvSpPr>
        <p:spPr>
          <a:xfrm>
            <a:off x="4283968" y="641090"/>
            <a:ext cx="42004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TWOJA KARIERA</a:t>
            </a:r>
          </a:p>
        </p:txBody>
      </p:sp>
      <p:cxnSp>
        <p:nvCxnSpPr>
          <p:cNvPr id="3" name="Łącznik prosty ze strzałką 2">
            <a:extLst>
              <a:ext uri="{FF2B5EF4-FFF2-40B4-BE49-F238E27FC236}">
                <a16:creationId xmlns:a16="http://schemas.microsoft.com/office/drawing/2014/main" id="{AA39DF44-1699-4E0B-A8A2-70340FEA0E9A}"/>
              </a:ext>
            </a:extLst>
          </p:cNvPr>
          <p:cNvCxnSpPr>
            <a:cxnSpLocks/>
          </p:cNvCxnSpPr>
          <p:nvPr/>
        </p:nvCxnSpPr>
        <p:spPr>
          <a:xfrm>
            <a:off x="6372200" y="2924470"/>
            <a:ext cx="0" cy="432048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62E721B2-7F85-4F75-A093-EB3529F55CEC}"/>
              </a:ext>
            </a:extLst>
          </p:cNvPr>
          <p:cNvCxnSpPr>
            <a:cxnSpLocks/>
          </p:cNvCxnSpPr>
          <p:nvPr/>
        </p:nvCxnSpPr>
        <p:spPr>
          <a:xfrm>
            <a:off x="6356852" y="4149080"/>
            <a:ext cx="0" cy="432048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6895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1800" y="260648"/>
            <a:ext cx="5770984" cy="1872208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 LOGISTYK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11560" y="2825552"/>
            <a:ext cx="8280920" cy="403244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fontAlgn="base">
              <a:buNone/>
            </a:pPr>
            <a:r>
              <a:rPr lang="pl-PL" sz="2400" b="1" dirty="0">
                <a:solidFill>
                  <a:srgbClr val="002060"/>
                </a:solidFill>
              </a:rPr>
              <a:t>Czy wiesz, że …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funkcjonowanie każdej firmy zależy od dobrego zaplanowania dostaw surowców, zaopatrzenia w materiały, magazynowania gotowych produktów i ich transport do klienta, utylizację odpadów - a wszystko oczywiście w jak najkrótszym czasie i jak najlepszej cenie?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F21248F-5977-4F66-9C42-B69D0F2AF6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797152"/>
            <a:ext cx="4691270" cy="195809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1800" y="260648"/>
            <a:ext cx="5770984" cy="1872208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 LOGISTYK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7584" y="2826244"/>
            <a:ext cx="5526360" cy="316835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</a:rPr>
              <a:t>Kwalifikacje:  </a:t>
            </a:r>
          </a:p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</a:rPr>
              <a:t>SPL.01. </a:t>
            </a:r>
            <a:r>
              <a:rPr lang="pl-PL" sz="2400" dirty="0">
                <a:solidFill>
                  <a:srgbClr val="002060"/>
                </a:solidFill>
              </a:rPr>
              <a:t>Obsługa magazynów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         </a:t>
            </a:r>
            <a:r>
              <a:rPr lang="pl-PL" sz="1800" dirty="0">
                <a:solidFill>
                  <a:srgbClr val="C00000"/>
                </a:solidFill>
              </a:rPr>
              <a:t>wspólna z zawodem </a:t>
            </a:r>
            <a:r>
              <a:rPr lang="pl-PL" sz="1800" b="1" dirty="0">
                <a:solidFill>
                  <a:srgbClr val="C00000"/>
                </a:solidFill>
              </a:rPr>
              <a:t>magazynier-logistyk </a:t>
            </a:r>
            <a:r>
              <a:rPr lang="pl-PL" sz="1800" dirty="0">
                <a:solidFill>
                  <a:srgbClr val="C00000"/>
                </a:solidFill>
              </a:rPr>
              <a:t>(BSI)</a:t>
            </a:r>
            <a:br>
              <a:rPr lang="pl-PL" sz="1800" dirty="0">
                <a:solidFill>
                  <a:srgbClr val="C00000"/>
                </a:solidFill>
              </a:rPr>
            </a:br>
            <a:endParaRPr lang="pl-PL" sz="18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</a:rPr>
              <a:t>SPL.04. </a:t>
            </a:r>
            <a:r>
              <a:rPr lang="pl-PL" sz="2400" dirty="0">
                <a:solidFill>
                  <a:srgbClr val="002060"/>
                </a:solidFill>
              </a:rPr>
              <a:t>Organizacja transportu</a:t>
            </a:r>
            <a:br>
              <a:rPr lang="pl-PL" sz="2400" dirty="0">
                <a:solidFill>
                  <a:srgbClr val="002060"/>
                </a:solidFill>
              </a:rPr>
            </a:br>
            <a:endParaRPr lang="pl-PL" sz="2400" dirty="0">
              <a:solidFill>
                <a:srgbClr val="002060"/>
              </a:solidFill>
            </a:endParaRPr>
          </a:p>
          <a:p>
            <a:pPr>
              <a:buNone/>
            </a:pPr>
            <a:br>
              <a:rPr lang="pl-PL" sz="2400" dirty="0">
                <a:solidFill>
                  <a:srgbClr val="002060"/>
                </a:solidFill>
              </a:rPr>
            </a:br>
            <a:br>
              <a:rPr lang="pl-PL" sz="2400" dirty="0">
                <a:solidFill>
                  <a:srgbClr val="002060"/>
                </a:solidFill>
              </a:rPr>
            </a:br>
            <a:endParaRPr lang="pl-PL" sz="2400" dirty="0">
              <a:solidFill>
                <a:srgbClr val="002060"/>
              </a:solidFill>
            </a:endParaRPr>
          </a:p>
        </p:txBody>
      </p:sp>
      <p:pic>
        <p:nvPicPr>
          <p:cNvPr id="7" name="Obraz 6" descr="Obraz zawierający budynek, autobus, droga, żółty&#10;&#10;Opis wygenerowany automatycznie">
            <a:extLst>
              <a:ext uri="{FF2B5EF4-FFF2-40B4-BE49-F238E27FC236}">
                <a16:creationId xmlns:a16="http://schemas.microsoft.com/office/drawing/2014/main" id="{F116A4D8-47C4-4F98-AF3F-C1732F7D3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42"/>
          <a:stretch/>
        </p:blipFill>
        <p:spPr>
          <a:xfrm>
            <a:off x="5004048" y="4229152"/>
            <a:ext cx="3930774" cy="247377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745134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1800" y="260648"/>
            <a:ext cx="5770984" cy="1872208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MIEJSCA PRACY:</a:t>
            </a:r>
          </a:p>
        </p:txBody>
      </p:sp>
      <p:pic>
        <p:nvPicPr>
          <p:cNvPr id="4" name="Obraz 3" descr="Obraz zawierający osoba, mężczyzna, zewnętrzne&#10;&#10;Opis wygenerowany automatycznie">
            <a:extLst>
              <a:ext uri="{FF2B5EF4-FFF2-40B4-BE49-F238E27FC236}">
                <a16:creationId xmlns:a16="http://schemas.microsoft.com/office/drawing/2014/main" id="{E249272C-5634-4B62-B5FC-0303530237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0" r="13251"/>
          <a:stretch/>
        </p:blipFill>
        <p:spPr>
          <a:xfrm rot="2795455">
            <a:off x="6614409" y="4314101"/>
            <a:ext cx="1638605" cy="2167497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1043608" y="2564905"/>
            <a:ext cx="8229600" cy="2808312"/>
          </a:xfrm>
        </p:spPr>
        <p:txBody>
          <a:bodyPr/>
          <a:lstStyle/>
          <a:p>
            <a:r>
              <a:rPr lang="pl-PL" sz="2800" dirty="0">
                <a:solidFill>
                  <a:srgbClr val="002060"/>
                </a:solidFill>
              </a:rPr>
              <a:t>przedsiębiorstwa logistyczne i spedycyjne</a:t>
            </a:r>
          </a:p>
          <a:p>
            <a:r>
              <a:rPr lang="pl-PL" sz="2800" dirty="0">
                <a:solidFill>
                  <a:srgbClr val="002060"/>
                </a:solidFill>
              </a:rPr>
              <a:t>działy logistyczne przedsiębiorstw przemysłowych </a:t>
            </a:r>
            <a:br>
              <a:rPr lang="pl-PL" sz="2800" dirty="0">
                <a:solidFill>
                  <a:srgbClr val="002060"/>
                </a:solidFill>
              </a:rPr>
            </a:br>
            <a:r>
              <a:rPr lang="pl-PL" sz="2800" dirty="0">
                <a:solidFill>
                  <a:srgbClr val="002060"/>
                </a:solidFill>
              </a:rPr>
              <a:t>i handlowych</a:t>
            </a:r>
          </a:p>
          <a:p>
            <a:r>
              <a:rPr lang="pl-PL" sz="2800" dirty="0">
                <a:solidFill>
                  <a:srgbClr val="002060"/>
                </a:solidFill>
              </a:rPr>
              <a:t>działy logistyczne w wojsku i policji</a:t>
            </a:r>
          </a:p>
          <a:p>
            <a:r>
              <a:rPr lang="pl-PL" sz="2800" dirty="0">
                <a:solidFill>
                  <a:srgbClr val="002060"/>
                </a:solidFill>
              </a:rPr>
              <a:t>jednostki samorządu terytorialnego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4819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Obraz zawierający osoba, wewnątrz, mężczyzna&#10;&#10;Opis wygenerowany automatycznie">
            <a:extLst>
              <a:ext uri="{FF2B5EF4-FFF2-40B4-BE49-F238E27FC236}">
                <a16:creationId xmlns:a16="http://schemas.microsoft.com/office/drawing/2014/main" id="{1E069CEA-32D8-4F9F-8508-22C3E674F1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7"/>
          <a:stretch/>
        </p:blipFill>
        <p:spPr>
          <a:xfrm>
            <a:off x="5868144" y="4689816"/>
            <a:ext cx="3167985" cy="2105303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C5C5C98-8A57-4440-A0DF-92B031817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0" y="2762672"/>
            <a:ext cx="8075240" cy="403244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fontAlgn="base">
              <a:buNone/>
            </a:pPr>
            <a:r>
              <a:rPr lang="pl-PL" sz="2400" b="1" dirty="0">
                <a:solidFill>
                  <a:srgbClr val="002060"/>
                </a:solidFill>
              </a:rPr>
              <a:t>Czy wiesz, że …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we współczesnych czasach, wszystko obraca się wokół 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branży IT? W praktycznie każdej dziedzinie życia, na jakimś etapie potrzebny jest fachowiec, który specjalizuje się w tej dziedzinie. Biura, szkoły, kliniki, nawet punkty 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gastronomiczne – wszystkie korzystają 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z komputerów i konkretnych aplikacji, 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ułatwiających pracę.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7824" y="476672"/>
            <a:ext cx="5770984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 INFORMATYK</a:t>
            </a:r>
          </a:p>
        </p:txBody>
      </p:sp>
    </p:spTree>
    <p:extLst>
      <p:ext uri="{BB962C8B-B14F-4D97-AF65-F5344CB8AC3E}">
        <p14:creationId xmlns:p14="http://schemas.microsoft.com/office/powerpoint/2010/main" val="713254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7823" y="476672"/>
            <a:ext cx="6097203" cy="114300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 INFORMATYK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07245" y="1916833"/>
            <a:ext cx="6097203" cy="194421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400" b="1" dirty="0">
                <a:solidFill>
                  <a:srgbClr val="002060"/>
                </a:solidFill>
              </a:rPr>
              <a:t>Kwalifikacje: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2400" b="1" dirty="0">
                <a:solidFill>
                  <a:srgbClr val="002060"/>
                </a:solidFill>
              </a:rPr>
              <a:t>INF.02. </a:t>
            </a:r>
            <a:r>
              <a:rPr lang="pl-PL" sz="2400" dirty="0">
                <a:solidFill>
                  <a:srgbClr val="002060"/>
                </a:solidFill>
              </a:rPr>
              <a:t>Administracja i eksploatacja systemów komputerowych, urządzeń peryferyjnych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i lokalnych sieci komputerowych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pl-PL" sz="2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pl-PL" sz="2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pl-PL" sz="2400" dirty="0"/>
          </a:p>
        </p:txBody>
      </p:sp>
      <p:pic>
        <p:nvPicPr>
          <p:cNvPr id="1026" name="Picture 2" descr="C:\Users\Andy\Desktop\prezentacja\43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854" y="4071943"/>
            <a:ext cx="4246146" cy="278605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5" name="pole tekstowe 4"/>
          <p:cNvSpPr txBox="1"/>
          <p:nvPr/>
        </p:nvSpPr>
        <p:spPr>
          <a:xfrm>
            <a:off x="116636" y="4071943"/>
            <a:ext cx="47812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pl-PL" sz="2400" b="1" dirty="0">
                <a:solidFill>
                  <a:srgbClr val="002060"/>
                </a:solidFill>
              </a:rPr>
              <a:t>INF.03. </a:t>
            </a:r>
            <a:r>
              <a:rPr lang="pl-PL" sz="2400" dirty="0">
                <a:solidFill>
                  <a:srgbClr val="002060"/>
                </a:solidFill>
              </a:rPr>
              <a:t>Tworzenie i administrowanie stronami i aplikacjami internetowymi oraz bazami danych </a:t>
            </a:r>
            <a:br>
              <a:rPr lang="pl-PL" sz="2400" dirty="0">
                <a:solidFill>
                  <a:srgbClr val="002060"/>
                </a:solidFill>
              </a:rPr>
            </a:br>
            <a:endParaRPr lang="pl-PL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544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7824" y="476672"/>
            <a:ext cx="5770984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ZATRUDNIENIE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71600" y="2708920"/>
            <a:ext cx="7200800" cy="2880320"/>
          </a:xfrm>
        </p:spPr>
        <p:txBody>
          <a:bodyPr>
            <a:normAutofit fontScale="77500" lnSpcReduction="20000"/>
          </a:bodyPr>
          <a:lstStyle/>
          <a:p>
            <a:r>
              <a:rPr lang="pl-PL" sz="3000" dirty="0">
                <a:solidFill>
                  <a:srgbClr val="002060"/>
                </a:solidFill>
              </a:rPr>
              <a:t>działy IT przedsiębiorstw, jednostek samorządowych</a:t>
            </a:r>
          </a:p>
          <a:p>
            <a:r>
              <a:rPr lang="pl-PL" sz="3000" dirty="0">
                <a:solidFill>
                  <a:srgbClr val="002060"/>
                </a:solidFill>
              </a:rPr>
              <a:t>agencje reklamowe</a:t>
            </a:r>
          </a:p>
          <a:p>
            <a:r>
              <a:rPr lang="pl-PL" sz="3000" dirty="0">
                <a:solidFill>
                  <a:srgbClr val="002060"/>
                </a:solidFill>
              </a:rPr>
              <a:t>serwisy komputerowe</a:t>
            </a:r>
          </a:p>
          <a:p>
            <a:r>
              <a:rPr lang="pl-PL" sz="3000" dirty="0">
                <a:solidFill>
                  <a:srgbClr val="002060"/>
                </a:solidFill>
              </a:rPr>
              <a:t>firmy związane z administrowaniem baz danych</a:t>
            </a:r>
          </a:p>
          <a:p>
            <a:r>
              <a:rPr lang="pl-PL" sz="3000" dirty="0">
                <a:solidFill>
                  <a:srgbClr val="002060"/>
                </a:solidFill>
              </a:rPr>
              <a:t>firmy projektujące strony internetowe, sklepy internetowe</a:t>
            </a:r>
          </a:p>
          <a:p>
            <a:r>
              <a:rPr lang="pl-PL" sz="3000" dirty="0">
                <a:solidFill>
                  <a:srgbClr val="002060"/>
                </a:solidFill>
              </a:rPr>
              <a:t>własna działalność gospodarcza</a:t>
            </a:r>
          </a:p>
          <a:p>
            <a:endParaRPr lang="pl-PL" sz="3000" dirty="0"/>
          </a:p>
          <a:p>
            <a:pPr>
              <a:buNone/>
            </a:pPr>
            <a:endParaRPr lang="pl-PL" sz="3000" dirty="0"/>
          </a:p>
          <a:p>
            <a:pPr>
              <a:buNone/>
            </a:pPr>
            <a:endParaRPr lang="pl-PL" sz="3000" dirty="0"/>
          </a:p>
        </p:txBody>
      </p:sp>
      <p:pic>
        <p:nvPicPr>
          <p:cNvPr id="5" name="Obraz 4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B3882E65-D3EA-48C1-B970-0848C4BF2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963" y="4509120"/>
            <a:ext cx="3406184" cy="225512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35434206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780928"/>
            <a:ext cx="8532440" cy="2376264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66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BRANŻOWA SZKOŁA</a:t>
            </a:r>
            <a:br>
              <a:rPr lang="pl-PL" sz="66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66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I stopnia</a:t>
            </a:r>
            <a:br>
              <a:rPr lang="pl-PL" sz="66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endParaRPr lang="pl-PL" sz="66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Obraz 3" descr="Obraz zawierający wewnątrz, sufit, osoba, stół&#10;&#10;Opis wygenerowany automatycznie">
            <a:extLst>
              <a:ext uri="{FF2B5EF4-FFF2-40B4-BE49-F238E27FC236}">
                <a16:creationId xmlns:a16="http://schemas.microsoft.com/office/drawing/2014/main" id="{FDF24648-DE85-4976-BA00-AA333BC082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534" y="4810301"/>
            <a:ext cx="2914932" cy="194328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Obraz 5" descr="Obraz zawierający osoba, wewnątrz, podłoże, ściana&#10;&#10;Opis wygenerowany automatycznie">
            <a:extLst>
              <a:ext uri="{FF2B5EF4-FFF2-40B4-BE49-F238E27FC236}">
                <a16:creationId xmlns:a16="http://schemas.microsoft.com/office/drawing/2014/main" id="{E5C9145F-6FD9-496F-A921-6BBC58D803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2" y="4810301"/>
            <a:ext cx="2987455" cy="194328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8" name="Obraz 7" descr="Obraz zawierający podłoże, wewnątrz, osoba, ściana&#10;&#10;Opis wygenerowany automatycznie">
            <a:extLst>
              <a:ext uri="{FF2B5EF4-FFF2-40B4-BE49-F238E27FC236}">
                <a16:creationId xmlns:a16="http://schemas.microsoft.com/office/drawing/2014/main" id="{E6FF87EF-80AC-4732-9FC5-547B0458BE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017" y="4810301"/>
            <a:ext cx="2914932" cy="1951183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5" name="Obraz 4" descr="Obraz zawierający osoba, wewnątrz, ściana, podłoże&#10;&#10;Opis wygenerowany automatycznie">
            <a:extLst>
              <a:ext uri="{FF2B5EF4-FFF2-40B4-BE49-F238E27FC236}">
                <a16:creationId xmlns:a16="http://schemas.microsoft.com/office/drawing/2014/main" id="{6B8AAFC9-03C8-4F12-8A43-13A88764CC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534" y="204991"/>
            <a:ext cx="2914932" cy="194328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9" name="Obraz 8" descr="Obraz zawierający osoba, wewnątrz, podłoże, ściana&#10;&#10;Opis wygenerowany automatycznie">
            <a:extLst>
              <a:ext uri="{FF2B5EF4-FFF2-40B4-BE49-F238E27FC236}">
                <a16:creationId xmlns:a16="http://schemas.microsoft.com/office/drawing/2014/main" id="{15244C15-DB2B-4AF7-BC45-D1F4AEDFA0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76" y="204991"/>
            <a:ext cx="2914934" cy="194328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kuchnia, wewnątrz, osoba, żywność&#10;&#10;Opis wygenerowany automatycznie">
            <a:extLst>
              <a:ext uri="{FF2B5EF4-FFF2-40B4-BE49-F238E27FC236}">
                <a16:creationId xmlns:a16="http://schemas.microsoft.com/office/drawing/2014/main" id="{F7193FA1-AEFF-4213-9BD7-A7236DE48A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509120"/>
            <a:ext cx="3275856" cy="2183904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2" name="pole tekstowe 1"/>
          <p:cNvSpPr txBox="1"/>
          <p:nvPr/>
        </p:nvSpPr>
        <p:spPr>
          <a:xfrm>
            <a:off x="4211960" y="541926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j-ea"/>
                <a:cs typeface="+mj-cs"/>
              </a:rPr>
              <a:t>KUCHARZ</a:t>
            </a:r>
          </a:p>
        </p:txBody>
      </p:sp>
      <p:sp>
        <p:nvSpPr>
          <p:cNvPr id="9" name="Prostokąt 8"/>
          <p:cNvSpPr/>
          <p:nvPr/>
        </p:nvSpPr>
        <p:spPr>
          <a:xfrm>
            <a:off x="1331640" y="2631370"/>
            <a:ext cx="71287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b="1" dirty="0">
                <a:solidFill>
                  <a:srgbClr val="002060"/>
                </a:solidFill>
              </a:rPr>
              <a:t>Praktyczna nauka zawodu:</a:t>
            </a:r>
          </a:p>
          <a:p>
            <a:pPr marL="342900" lvl="0" indent="-342900">
              <a:spcBef>
                <a:spcPts val="600"/>
              </a:spcBef>
              <a:spcAft>
                <a:spcPts val="1425"/>
              </a:spcAft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dirty="0">
                <a:solidFill>
                  <a:srgbClr val="002060"/>
                </a:solidFill>
              </a:rPr>
              <a:t>I klasa - 2 dni w tygodniu</a:t>
            </a:r>
          </a:p>
          <a:p>
            <a:pPr marL="342900" lvl="0" indent="-342900">
              <a:spcBef>
                <a:spcPts val="600"/>
              </a:spcBef>
              <a:spcAft>
                <a:spcPts val="1425"/>
              </a:spcAft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dirty="0">
                <a:solidFill>
                  <a:srgbClr val="002060"/>
                </a:solidFill>
              </a:rPr>
              <a:t>II klasa - 2 dni w tygodniu</a:t>
            </a:r>
          </a:p>
          <a:p>
            <a:pPr marL="342900" lvl="0" indent="-342900">
              <a:spcBef>
                <a:spcPts val="600"/>
              </a:spcBef>
              <a:spcAft>
                <a:spcPts val="1425"/>
              </a:spcAft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dirty="0">
                <a:solidFill>
                  <a:srgbClr val="002060"/>
                </a:solidFill>
              </a:rPr>
              <a:t>III klasa - 2 dni w tygodniu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6367B59-E1E4-4A03-AA5A-6AEA7363FCEE}"/>
              </a:ext>
            </a:extLst>
          </p:cNvPr>
          <p:cNvSpPr txBox="1"/>
          <p:nvPr/>
        </p:nvSpPr>
        <p:spPr>
          <a:xfrm>
            <a:off x="1331640" y="5457462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C00000"/>
                </a:solidFill>
              </a:rPr>
              <a:t>Zajęcia z teoretycznych przedmiotów zawodowych odbywają się w  naszej szkole.</a:t>
            </a:r>
          </a:p>
          <a:p>
            <a:endParaRPr lang="pl-P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2953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27784" y="603862"/>
            <a:ext cx="5338936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SPRZEDAWCA 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259632" y="2420888"/>
            <a:ext cx="7128792" cy="4334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b="1" dirty="0">
                <a:solidFill>
                  <a:srgbClr val="002060"/>
                </a:solidFill>
              </a:rPr>
              <a:t>Praktyczna nauka zawodu:</a:t>
            </a:r>
          </a:p>
          <a:p>
            <a:pPr marL="342900" lvl="0" indent="-342900">
              <a:spcBef>
                <a:spcPts val="600"/>
              </a:spcBef>
              <a:spcAft>
                <a:spcPts val="1425"/>
              </a:spcAft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dirty="0">
                <a:solidFill>
                  <a:srgbClr val="002060"/>
                </a:solidFill>
              </a:rPr>
              <a:t>I klasa - 2 dni w tygodniu</a:t>
            </a:r>
          </a:p>
          <a:p>
            <a:pPr marL="342900" lvl="0" indent="-342900">
              <a:spcBef>
                <a:spcPts val="600"/>
              </a:spcBef>
              <a:spcAft>
                <a:spcPts val="1425"/>
              </a:spcAft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dirty="0">
                <a:solidFill>
                  <a:srgbClr val="002060"/>
                </a:solidFill>
              </a:rPr>
              <a:t>II klasa - 2 dni w tygodniu</a:t>
            </a:r>
          </a:p>
          <a:p>
            <a:pPr marL="342900" lvl="0" indent="-342900">
              <a:spcBef>
                <a:spcPts val="600"/>
              </a:spcBef>
              <a:spcAft>
                <a:spcPts val="1425"/>
              </a:spcAft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dirty="0">
                <a:solidFill>
                  <a:srgbClr val="002060"/>
                </a:solidFill>
              </a:rPr>
              <a:t>III klasa - 2 dni w tygodniu</a:t>
            </a:r>
          </a:p>
          <a:p>
            <a:pPr>
              <a:spcBef>
                <a:spcPts val="600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dirty="0">
                <a:solidFill>
                  <a:srgbClr val="C00000"/>
                </a:solidFill>
              </a:rPr>
              <a:t>Zajęcia z teoretycznych przedmiotów 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>
                <a:solidFill>
                  <a:srgbClr val="C00000"/>
                </a:solidFill>
              </a:rPr>
              <a:t>zawodowych będą odbywać się w: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>
                <a:solidFill>
                  <a:srgbClr val="C00000"/>
                </a:solidFill>
              </a:rPr>
              <a:t>- </a:t>
            </a:r>
            <a:r>
              <a:rPr lang="pl-PL" dirty="0" err="1">
                <a:solidFill>
                  <a:srgbClr val="C00000"/>
                </a:solidFill>
              </a:rPr>
              <a:t>CKZiU</a:t>
            </a:r>
            <a:r>
              <a:rPr lang="pl-PL" dirty="0">
                <a:solidFill>
                  <a:srgbClr val="C00000"/>
                </a:solidFill>
              </a:rPr>
              <a:t> (przy grupie powyżej 15 osób)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>
                <a:solidFill>
                  <a:srgbClr val="C00000"/>
                </a:solidFill>
              </a:rPr>
              <a:t>- placówkach kształcenia zawodowego (dla mniejszych grup).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sz="2400" b="1" dirty="0">
                <a:solidFill>
                  <a:srgbClr val="C00000"/>
                </a:solidFill>
              </a:rPr>
              <a:t>Egzamin zawodowy w </a:t>
            </a:r>
            <a:r>
              <a:rPr lang="pl-PL" sz="2400" b="1" dirty="0" err="1">
                <a:solidFill>
                  <a:srgbClr val="C00000"/>
                </a:solidFill>
              </a:rPr>
              <a:t>CKZiU</a:t>
            </a:r>
            <a:r>
              <a:rPr lang="pl-PL" sz="2400" b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996952"/>
            <a:ext cx="3405532" cy="227035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43808" y="451608"/>
            <a:ext cx="5554960" cy="792088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WIELOZAWODOWA </a:t>
            </a:r>
          </a:p>
        </p:txBody>
      </p:sp>
      <p:sp>
        <p:nvSpPr>
          <p:cNvPr id="7" name="Prostokąt 6"/>
          <p:cNvSpPr/>
          <p:nvPr/>
        </p:nvSpPr>
        <p:spPr>
          <a:xfrm>
            <a:off x="1116653" y="2470005"/>
            <a:ext cx="8389596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b="1" dirty="0">
                <a:solidFill>
                  <a:srgbClr val="002060"/>
                </a:solidFill>
              </a:rPr>
              <a:t>Praktyczna nauka zawodu:</a:t>
            </a:r>
          </a:p>
          <a:p>
            <a:pPr marL="342900" indent="-342900">
              <a:spcBef>
                <a:spcPts val="600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dirty="0">
                <a:solidFill>
                  <a:srgbClr val="002060"/>
                </a:solidFill>
              </a:rPr>
              <a:t>I klasa - 2 dni w tygodniu</a:t>
            </a:r>
          </a:p>
          <a:p>
            <a:pPr marL="342900" indent="-342900">
              <a:spcBef>
                <a:spcPts val="600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dirty="0">
                <a:solidFill>
                  <a:srgbClr val="002060"/>
                </a:solidFill>
              </a:rPr>
              <a:t>II klasa - 3 dni w tygodniu</a:t>
            </a:r>
          </a:p>
          <a:p>
            <a:pPr marL="342900" indent="-342900">
              <a:spcBef>
                <a:spcPts val="600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pl-PL" sz="2800" dirty="0">
                <a:solidFill>
                  <a:srgbClr val="002060"/>
                </a:solidFill>
              </a:rPr>
              <a:t>III klasa - 3 dni w tygodniu</a:t>
            </a:r>
          </a:p>
          <a:p>
            <a:pPr marL="342900" indent="-342900">
              <a:spcBef>
                <a:spcPts val="600"/>
              </a:spcBef>
              <a:spcAft>
                <a:spcPts val="1425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endParaRPr lang="pl-PL" sz="2800" dirty="0">
              <a:solidFill>
                <a:srgbClr val="002060"/>
              </a:solidFill>
            </a:endParaRPr>
          </a:p>
        </p:txBody>
      </p:sp>
      <p:pic>
        <p:nvPicPr>
          <p:cNvPr id="4" name="Obraz 3" descr="Obraz zawierający osoba, mężczyzna, budynek, wewnątrz&#10;&#10;Opis wygenerowany automatycznie">
            <a:extLst>
              <a:ext uri="{FF2B5EF4-FFF2-40B4-BE49-F238E27FC236}">
                <a16:creationId xmlns:a16="http://schemas.microsoft.com/office/drawing/2014/main" id="{25026566-C601-485B-B121-9F2106DFA1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8"/>
          <a:stretch/>
        </p:blipFill>
        <p:spPr>
          <a:xfrm>
            <a:off x="6446632" y="1338142"/>
            <a:ext cx="2587439" cy="172672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Obraz 5" descr="Obraz zawierający osoba&#10;&#10;Opis wygenerowany automatycznie">
            <a:extLst>
              <a:ext uri="{FF2B5EF4-FFF2-40B4-BE49-F238E27FC236}">
                <a16:creationId xmlns:a16="http://schemas.microsoft.com/office/drawing/2014/main" id="{BC3A74DE-AAD6-42B0-A86A-D9FE3BAC51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632" y="3223384"/>
            <a:ext cx="2587439" cy="172495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D7E41E85-71DA-4FB3-9AD7-F054E4263D39}"/>
              </a:ext>
            </a:extLst>
          </p:cNvPr>
          <p:cNvSpPr txBox="1"/>
          <p:nvPr/>
        </p:nvSpPr>
        <p:spPr>
          <a:xfrm>
            <a:off x="1038418" y="5106863"/>
            <a:ext cx="5184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C00000"/>
                </a:solidFill>
              </a:rPr>
              <a:t>Zajęcia z teoretycznych przedmiotów  zawodowych odbywają się w placówkach kształcenia zawodowego.</a:t>
            </a:r>
          </a:p>
          <a:p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49157F0-0D75-4EC8-B5D8-C5DDD4C79EFC}"/>
              </a:ext>
            </a:extLst>
          </p:cNvPr>
          <p:cNvSpPr txBox="1"/>
          <p:nvPr/>
        </p:nvSpPr>
        <p:spPr>
          <a:xfrm>
            <a:off x="1120710" y="6214685"/>
            <a:ext cx="5184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C00000"/>
                </a:solidFill>
              </a:rPr>
              <a:t>Egzamin zawodowy</a:t>
            </a:r>
            <a:r>
              <a:rPr lang="pl-PL" b="1" dirty="0">
                <a:solidFill>
                  <a:srgbClr val="C00000"/>
                </a:solidFill>
                <a:sym typeface="Wingdings"/>
              </a:rPr>
              <a:t> </a:t>
            </a:r>
            <a:r>
              <a:rPr lang="pl-PL" b="1" dirty="0">
                <a:solidFill>
                  <a:srgbClr val="C00000"/>
                </a:solidFill>
              </a:rPr>
              <a:t>OKE lub egzamin czeladniczy</a:t>
            </a:r>
          </a:p>
          <a:p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11" name="Obraz 10" descr="Obraz zawierający niebo, zewnętrzne, mężczyzna, osoba&#10;&#10;Opis wygenerowany automatycznie">
            <a:extLst>
              <a:ext uri="{FF2B5EF4-FFF2-40B4-BE49-F238E27FC236}">
                <a16:creationId xmlns:a16="http://schemas.microsoft.com/office/drawing/2014/main" id="{C6794D6F-91E3-47CB-976D-174E90685B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5"/>
          <a:stretch/>
        </p:blipFill>
        <p:spPr>
          <a:xfrm>
            <a:off x="6427346" y="5106863"/>
            <a:ext cx="2606725" cy="172672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93F8CDE-61D2-4150-9205-6ED48B5B1C84}"/>
              </a:ext>
            </a:extLst>
          </p:cNvPr>
          <p:cNvSpPr txBox="1"/>
          <p:nvPr/>
        </p:nvSpPr>
        <p:spPr>
          <a:xfrm>
            <a:off x="3679280" y="1614149"/>
            <a:ext cx="4935692" cy="646331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Branżowa Szkoła I stopnia</a:t>
            </a:r>
          </a:p>
          <a:p>
            <a:r>
              <a:rPr lang="pl-PL" dirty="0"/>
              <a:t>3 lata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E4A5898-E9E4-4A9F-8B6B-BC591B4D7ADF}"/>
              </a:ext>
            </a:extLst>
          </p:cNvPr>
          <p:cNvSpPr txBox="1"/>
          <p:nvPr/>
        </p:nvSpPr>
        <p:spPr>
          <a:xfrm>
            <a:off x="3653704" y="2856829"/>
            <a:ext cx="4935692" cy="830997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sz="2400" b="1" dirty="0">
                <a:solidFill>
                  <a:srgbClr val="C00000"/>
                </a:solidFill>
              </a:rPr>
              <a:t>Pracownik wykwalifikowany</a:t>
            </a:r>
          </a:p>
          <a:p>
            <a:r>
              <a:rPr lang="pl-PL" sz="2400" b="1" dirty="0">
                <a:solidFill>
                  <a:srgbClr val="C00000"/>
                </a:solidFill>
              </a:rPr>
              <a:t>/czeladnik/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9425968-8578-4599-9464-2F3E840A99CB}"/>
              </a:ext>
            </a:extLst>
          </p:cNvPr>
          <p:cNvSpPr txBox="1"/>
          <p:nvPr/>
        </p:nvSpPr>
        <p:spPr>
          <a:xfrm>
            <a:off x="3676015" y="4284175"/>
            <a:ext cx="4935692" cy="923330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lvl="0" algn="ctr"/>
            <a:r>
              <a:rPr lang="pl-PL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Wykształcenie średnie/matura</a:t>
            </a:r>
          </a:p>
          <a:p>
            <a:pPr lvl="0" algn="ctr"/>
            <a:r>
              <a:rPr lang="pl-PL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 II stopnia</a:t>
            </a:r>
            <a:br>
              <a:rPr lang="pl-PL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lata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A7ACCF8-D780-43BD-B8CE-DE6241EBBD0B}"/>
              </a:ext>
            </a:extLst>
          </p:cNvPr>
          <p:cNvSpPr txBox="1"/>
          <p:nvPr/>
        </p:nvSpPr>
        <p:spPr>
          <a:xfrm>
            <a:off x="3676015" y="5801411"/>
            <a:ext cx="4902833" cy="830997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sz="2400" b="1" dirty="0">
                <a:solidFill>
                  <a:srgbClr val="C00000"/>
                </a:solidFill>
              </a:rPr>
              <a:t>Technik </a:t>
            </a:r>
            <a:br>
              <a:rPr lang="pl-PL" sz="2400" b="1" dirty="0">
                <a:solidFill>
                  <a:srgbClr val="C00000"/>
                </a:solidFill>
              </a:rPr>
            </a:br>
            <a:r>
              <a:rPr lang="pl-PL" sz="2400" b="1" dirty="0">
                <a:solidFill>
                  <a:srgbClr val="C00000"/>
                </a:solidFill>
              </a:rPr>
              <a:t>w danym zawodzie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DF01218-BB8E-44D7-A9B3-B3C01FF61E66}"/>
              </a:ext>
            </a:extLst>
          </p:cNvPr>
          <p:cNvSpPr/>
          <p:nvPr/>
        </p:nvSpPr>
        <p:spPr>
          <a:xfrm rot="20966231">
            <a:off x="179772" y="3056531"/>
            <a:ext cx="2760895" cy="12625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ts val="4400"/>
              </a:lnSpc>
            </a:pPr>
            <a:r>
              <a:rPr lang="pl-PL" sz="40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 BS </a:t>
            </a:r>
            <a:br>
              <a:rPr lang="pl-PL" sz="40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pl-PL" sz="40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 stopnia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D86EC21D-55F8-46FC-8FCD-BE5FB624C48E}"/>
              </a:ext>
            </a:extLst>
          </p:cNvPr>
          <p:cNvSpPr/>
          <p:nvPr/>
        </p:nvSpPr>
        <p:spPr>
          <a:xfrm>
            <a:off x="4283968" y="641090"/>
            <a:ext cx="42004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TWOJA KARIERA</a:t>
            </a: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A752126D-BB94-4F69-9868-2FC4C641C62B}"/>
              </a:ext>
            </a:extLst>
          </p:cNvPr>
          <p:cNvCxnSpPr>
            <a:cxnSpLocks/>
          </p:cNvCxnSpPr>
          <p:nvPr/>
        </p:nvCxnSpPr>
        <p:spPr>
          <a:xfrm>
            <a:off x="6147108" y="5288434"/>
            <a:ext cx="0" cy="432048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E9D2140C-C172-4C45-9634-D29E742BF10C}"/>
              </a:ext>
            </a:extLst>
          </p:cNvPr>
          <p:cNvCxnSpPr>
            <a:cxnSpLocks/>
          </p:cNvCxnSpPr>
          <p:nvPr/>
        </p:nvCxnSpPr>
        <p:spPr>
          <a:xfrm>
            <a:off x="6143861" y="3789040"/>
            <a:ext cx="0" cy="432048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112769B8-B749-4B45-B83F-AE91CC94D6AD}"/>
              </a:ext>
            </a:extLst>
          </p:cNvPr>
          <p:cNvCxnSpPr>
            <a:cxnSpLocks/>
          </p:cNvCxnSpPr>
          <p:nvPr/>
        </p:nvCxnSpPr>
        <p:spPr>
          <a:xfrm>
            <a:off x="6143861" y="2382126"/>
            <a:ext cx="0" cy="432048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0651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7664" y="2190762"/>
            <a:ext cx="7560840" cy="2952328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28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   NAJWAŻNIEJSZYCH POWODÓW, </a:t>
            </a:r>
            <a:br>
              <a:rPr lang="pl-PL" sz="28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2800" b="1" spc="15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dla których </a:t>
            </a:r>
            <a:br>
              <a:rPr lang="pl-PL" sz="2800" b="1" spc="15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2800" b="1" spc="150" dirty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warto wybrać </a:t>
            </a:r>
            <a:br>
              <a:rPr lang="pl-PL" sz="28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28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CENTRUM KSZTAŁCENIA ZAWODOWEGO </a:t>
            </a:r>
            <a:br>
              <a:rPr lang="pl-PL" sz="28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28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i USTAWICZNEGO W WIĘCBORKU</a:t>
            </a:r>
          </a:p>
        </p:txBody>
      </p:sp>
      <p:pic>
        <p:nvPicPr>
          <p:cNvPr id="4" name="Obraz 3" descr="Obraz zawierający wewnątrz, ściana, osoba, stół&#10;&#10;Opis wygenerowany automatycznie">
            <a:extLst>
              <a:ext uri="{FF2B5EF4-FFF2-40B4-BE49-F238E27FC236}">
                <a16:creationId xmlns:a16="http://schemas.microsoft.com/office/drawing/2014/main" id="{04600DDC-9D5E-4475-BEFB-D48C1EF1AA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779145"/>
            <a:ext cx="1728192" cy="115212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Obraz 5" descr="Obraz zawierający wewnątrz, podłoże, osoba, żywność&#10;&#10;Opis wygenerowany automatycznie">
            <a:extLst>
              <a:ext uri="{FF2B5EF4-FFF2-40B4-BE49-F238E27FC236}">
                <a16:creationId xmlns:a16="http://schemas.microsoft.com/office/drawing/2014/main" id="{A50780FF-8069-4470-825D-3D2D48DC6E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779145"/>
            <a:ext cx="1728192" cy="115212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0" name="Obraz 9" descr="Obraz zawierający osoba, wewnątrz, stojące, ściana&#10;&#10;Opis wygenerowany automatycznie">
            <a:extLst>
              <a:ext uri="{FF2B5EF4-FFF2-40B4-BE49-F238E27FC236}">
                <a16:creationId xmlns:a16="http://schemas.microsoft.com/office/drawing/2014/main" id="{A55998EC-C3F6-4F59-AD3B-5FEC2A6987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7"/>
          <a:stretch/>
        </p:blipFill>
        <p:spPr>
          <a:xfrm>
            <a:off x="7164288" y="779145"/>
            <a:ext cx="1730064" cy="115212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2" name="Obraz 11" descr="Obraz zawierający stół, osoba, wewnątrz, podłoże&#10;&#10;Opis wygenerowany automatycznie">
            <a:extLst>
              <a:ext uri="{FF2B5EF4-FFF2-40B4-BE49-F238E27FC236}">
                <a16:creationId xmlns:a16="http://schemas.microsoft.com/office/drawing/2014/main" id="{F57E14F4-4A8E-4E14-AD60-92BD58FCF1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"/>
          <a:stretch/>
        </p:blipFill>
        <p:spPr>
          <a:xfrm>
            <a:off x="216122" y="5143090"/>
            <a:ext cx="2688552" cy="151182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4" name="Obraz 13" descr="Obraz zawierający zewnętrzne, budynek, niebo, trawa&#10;&#10;Opis wygenerowany automatycznie">
            <a:extLst>
              <a:ext uri="{FF2B5EF4-FFF2-40B4-BE49-F238E27FC236}">
                <a16:creationId xmlns:a16="http://schemas.microsoft.com/office/drawing/2014/main" id="{3A72BAE3-CA81-44ED-A51B-F1DEF342CE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980" y="5146209"/>
            <a:ext cx="2688552" cy="150962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6" name="Obraz 15" descr="Obraz zawierający niebo, trawa, zewnętrzne, przyroda&#10;&#10;Opis wygenerowany automatycznie">
            <a:extLst>
              <a:ext uri="{FF2B5EF4-FFF2-40B4-BE49-F238E27FC236}">
                <a16:creationId xmlns:a16="http://schemas.microsoft.com/office/drawing/2014/main" id="{9884A34C-27C5-450E-BE6B-404396E8B1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734" y="5143090"/>
            <a:ext cx="2682424" cy="150764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3" name="pole tekstowe 2"/>
          <p:cNvSpPr txBox="1"/>
          <p:nvPr/>
        </p:nvSpPr>
        <p:spPr>
          <a:xfrm>
            <a:off x="1752546" y="2276872"/>
            <a:ext cx="1152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10</a:t>
            </a:r>
            <a:endParaRPr lang="pl-PL" sz="60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budynek, stare, zdjęcie, przód&#10;&#10;Opis wygenerowany automatycznie">
            <a:extLst>
              <a:ext uri="{FF2B5EF4-FFF2-40B4-BE49-F238E27FC236}">
                <a16:creationId xmlns:a16="http://schemas.microsoft.com/office/drawing/2014/main" id="{9405DF0E-4E7D-4C2B-9441-6FF29791D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" t="3252" r="1730" b="2946"/>
          <a:stretch/>
        </p:blipFill>
        <p:spPr>
          <a:xfrm>
            <a:off x="5004048" y="1927453"/>
            <a:ext cx="3618578" cy="2267061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7" name="Obraz 6" descr="Obraz zawierający osoba, wewnątrz, stół, żywność&#10;&#10;Opis wygenerowany automatycznie">
            <a:extLst>
              <a:ext uri="{FF2B5EF4-FFF2-40B4-BE49-F238E27FC236}">
                <a16:creationId xmlns:a16="http://schemas.microsoft.com/office/drawing/2014/main" id="{7C00A62E-22A7-461F-9043-7428933D77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414789"/>
            <a:ext cx="3618578" cy="241238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52194D3-4363-4A7D-8432-00375C0F89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/>
          <a:stretch/>
        </p:blipFill>
        <p:spPr>
          <a:xfrm>
            <a:off x="611560" y="3060983"/>
            <a:ext cx="3590367" cy="241238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824" y="247344"/>
            <a:ext cx="5634802" cy="1569971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1. Tradycja i ugruntowana pozycja w środowisku lokalnym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6007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797" y="274852"/>
            <a:ext cx="5338936" cy="1569971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2. Praktyki i staże zagraniczne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Obraz 6" descr="C:\Users\ewato\Downloads\20190222_085758 (1).jpg">
            <a:extLst>
              <a:ext uri="{FF2B5EF4-FFF2-40B4-BE49-F238E27FC236}">
                <a16:creationId xmlns:a16="http://schemas.microsoft.com/office/drawing/2014/main" id="{7FEC7CA1-73FB-4E8B-9CC6-BF4BBF98D47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3168352" cy="2294896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56992"/>
            <a:ext cx="4427984" cy="2490741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077072"/>
            <a:ext cx="4716016" cy="265275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9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 txBox="1">
            <a:spLocks/>
          </p:cNvSpPr>
          <p:nvPr/>
        </p:nvSpPr>
        <p:spPr>
          <a:xfrm>
            <a:off x="1331640" y="2276871"/>
            <a:ext cx="440283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spc="150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Hiszpania/Malaga</a:t>
            </a:r>
            <a:br>
              <a:rPr lang="pl-PL" sz="2400" spc="150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2400" spc="150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marzec 2019</a:t>
            </a:r>
            <a:br>
              <a:rPr lang="pl-PL" sz="2400" spc="150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2400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 </a:t>
            </a:r>
            <a:endParaRPr lang="pl-PL" sz="2400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97832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43608" y="715804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pl-PL" dirty="0"/>
              <a:t>			</a:t>
            </a: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Staże zagraniczne 		Erasmus+ </a:t>
            </a:r>
          </a:p>
        </p:txBody>
      </p:sp>
      <p:pic>
        <p:nvPicPr>
          <p:cNvPr id="8" name="Obraz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14188" y="129327"/>
            <a:ext cx="1439862" cy="4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61553" y="0"/>
            <a:ext cx="591777" cy="60164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65" y="2996952"/>
            <a:ext cx="4786478" cy="358985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528" y="1972968"/>
            <a:ext cx="3503522" cy="4672823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11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 txBox="1">
            <a:spLocks/>
          </p:cNvSpPr>
          <p:nvPr/>
        </p:nvSpPr>
        <p:spPr>
          <a:xfrm>
            <a:off x="1691680" y="1972968"/>
            <a:ext cx="440283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spc="150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Włochy/Rimini</a:t>
            </a:r>
            <a:br>
              <a:rPr lang="pl-PL" sz="2400" spc="150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2400" spc="150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październik 2019</a:t>
            </a:r>
            <a:br>
              <a:rPr lang="pl-PL" sz="2400" spc="150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2400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 </a:t>
            </a:r>
            <a:endParaRPr lang="pl-PL" sz="2400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3616080" y="2632770"/>
            <a:ext cx="501709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  <a:ea typeface="+mj-ea"/>
                <a:cs typeface="+mj-cs"/>
              </a:rPr>
              <a:t>Staże zagraniczne 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  <a:ea typeface="+mj-ea"/>
                <a:cs typeface="+mj-cs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  <a:ea typeface="+mj-ea"/>
                <a:cs typeface="+mj-cs"/>
              </a:rPr>
              <a:t>Erasmus+ i PO WER</a:t>
            </a:r>
          </a:p>
        </p:txBody>
      </p:sp>
      <p:pic>
        <p:nvPicPr>
          <p:cNvPr id="9" name="Obraz 6">
            <a:extLst>
              <a:ext uri="{FF2B5EF4-FFF2-40B4-BE49-F238E27FC236}">
                <a16:creationId xmlns:a16="http://schemas.microsoft.com/office/drawing/2014/main" id="{CEB0CC09-EA10-4612-AA0F-FC7C89E123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6157" y="2160457"/>
            <a:ext cx="1439862" cy="4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59299"/>
            <a:ext cx="3593976" cy="269548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384" y="3991801"/>
            <a:ext cx="3521968" cy="2641476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975939"/>
            <a:ext cx="2800566" cy="373525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150471513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ckziu-wiecbork.pl/sites/default/files/I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469" cy="685800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982" y="2030614"/>
            <a:ext cx="5675017" cy="4827384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5" name="pole tekstowe 4"/>
          <p:cNvSpPr txBox="1"/>
          <p:nvPr/>
        </p:nvSpPr>
        <p:spPr>
          <a:xfrm>
            <a:off x="3385849" y="1988835"/>
            <a:ext cx="1789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>
                <a:solidFill>
                  <a:srgbClr val="002060"/>
                </a:solidFill>
              </a:rPr>
              <a:t>DUBLIN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4B243B-0B3B-4F47-8182-571035567C8E}"/>
              </a:ext>
            </a:extLst>
          </p:cNvPr>
          <p:cNvSpPr txBox="1"/>
          <p:nvPr/>
        </p:nvSpPr>
        <p:spPr>
          <a:xfrm>
            <a:off x="4079281" y="0"/>
            <a:ext cx="501709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  <a:ea typeface="+mj-ea"/>
                <a:cs typeface="+mj-cs"/>
              </a:rPr>
              <a:t>Staże zagraniczne 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  <a:ea typeface="+mj-ea"/>
                <a:cs typeface="+mj-cs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  <a:ea typeface="+mj-ea"/>
                <a:cs typeface="+mj-cs"/>
              </a:rPr>
              <a:t>Erasmus+ i PO WER</a:t>
            </a:r>
          </a:p>
        </p:txBody>
      </p:sp>
      <p:pic>
        <p:nvPicPr>
          <p:cNvPr id="11" name="Obraz 6">
            <a:extLst>
              <a:ext uri="{FF2B5EF4-FFF2-40B4-BE49-F238E27FC236}">
                <a16:creationId xmlns:a16="http://schemas.microsoft.com/office/drawing/2014/main" id="{21D109EC-B573-4860-B2BC-ED6FB49D25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040" y="1440870"/>
            <a:ext cx="1439862" cy="4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5">
            <a:extLst>
              <a:ext uri="{FF2B5EF4-FFF2-40B4-BE49-F238E27FC236}">
                <a16:creationId xmlns:a16="http://schemas.microsoft.com/office/drawing/2014/main" id="{034BD20A-2BD8-4EF4-8198-C63B115B4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79405" y="1311543"/>
            <a:ext cx="591777" cy="60164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490035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1538" y="276898"/>
            <a:ext cx="8229600" cy="1089804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pl-PL" sz="2800" b="1" dirty="0"/>
              <a:t> 		</a:t>
            </a:r>
            <a:r>
              <a:rPr lang="pl-PL" sz="36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Praktyki i staże zagraniczne - historia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81580" y="2492896"/>
            <a:ext cx="7669516" cy="4929198"/>
          </a:xfrm>
        </p:spPr>
        <p:txBody>
          <a:bodyPr>
            <a:normAutofit fontScale="62500" lnSpcReduction="20000"/>
          </a:bodyPr>
          <a:lstStyle/>
          <a:p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2010 -2011 - </a:t>
            </a:r>
            <a:r>
              <a:rPr lang="pl-PL" sz="3400" dirty="0">
                <a:solidFill>
                  <a:srgbClr val="C00000"/>
                </a:solidFill>
                <a:latin typeface="+mj-lt"/>
                <a:cs typeface="Aharoni" pitchFamily="2" charset="-79"/>
              </a:rPr>
              <a:t>Niemcy 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b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</a:br>
            <a:r>
              <a:rPr lang="pl-PL" sz="3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,,W drodze po sukces zawodowy” TH 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– </a:t>
            </a:r>
            <a:r>
              <a:rPr lang="pl-PL" sz="3400" b="1" dirty="0">
                <a:solidFill>
                  <a:srgbClr val="C00000"/>
                </a:solidFill>
                <a:latin typeface="+mj-lt"/>
                <a:cs typeface="Aharoni" pitchFamily="2" charset="-79"/>
              </a:rPr>
              <a:t>15 osób</a:t>
            </a:r>
            <a:b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</a:b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2014 - 2016 - </a:t>
            </a:r>
            <a:r>
              <a:rPr lang="pl-PL" sz="3400" dirty="0">
                <a:solidFill>
                  <a:srgbClr val="C00000"/>
                </a:solidFill>
                <a:latin typeface="+mj-lt"/>
                <a:cs typeface="Aharoni" pitchFamily="2" charset="-79"/>
              </a:rPr>
              <a:t>Niemcy </a:t>
            </a:r>
            <a:b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</a:br>
            <a:r>
              <a:rPr lang="pl-PL" sz="3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,,Dobry start w życie zawodowe” – TH 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– </a:t>
            </a:r>
            <a:r>
              <a:rPr lang="pl-PL" sz="3400" b="1" dirty="0">
                <a:solidFill>
                  <a:srgbClr val="C00000"/>
                </a:solidFill>
                <a:latin typeface="+mj-lt"/>
                <a:cs typeface="Aharoni" pitchFamily="2" charset="-79"/>
              </a:rPr>
              <a:t>16 osób</a:t>
            </a:r>
          </a:p>
          <a:p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2016 - 2018 - </a:t>
            </a:r>
            <a:r>
              <a:rPr lang="pl-PL" sz="3400" dirty="0">
                <a:solidFill>
                  <a:srgbClr val="C00000"/>
                </a:solidFill>
                <a:latin typeface="+mj-lt"/>
                <a:cs typeface="Aharoni" pitchFamily="2" charset="-79"/>
              </a:rPr>
              <a:t>Irlandia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 </a:t>
            </a:r>
            <a:b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</a:br>
            <a:r>
              <a:rPr lang="pl-PL" sz="3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,,Kształcenie zawodowe bez granic” </a:t>
            </a:r>
            <a:r>
              <a:rPr lang="pl-PL" sz="34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TŻiUG</a:t>
            </a:r>
            <a:r>
              <a:rPr lang="pl-PL" sz="3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, TH, TE i TI 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– </a:t>
            </a:r>
            <a:r>
              <a:rPr lang="pl-PL" sz="3400" b="1" dirty="0">
                <a:solidFill>
                  <a:srgbClr val="C00000"/>
                </a:solidFill>
                <a:latin typeface="+mj-lt"/>
                <a:cs typeface="Aharoni" pitchFamily="2" charset="-79"/>
              </a:rPr>
              <a:t>40 osób</a:t>
            </a:r>
          </a:p>
          <a:p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Sierpień/2017 – </a:t>
            </a:r>
            <a:r>
              <a:rPr lang="pl-PL" sz="3400" dirty="0">
                <a:solidFill>
                  <a:srgbClr val="C00000"/>
                </a:solidFill>
                <a:latin typeface="+mj-lt"/>
                <a:cs typeface="Aharoni" pitchFamily="2" charset="-79"/>
              </a:rPr>
              <a:t>Irlandia</a:t>
            </a:r>
          </a:p>
          <a:p>
            <a:pPr marL="0" indent="0">
              <a:buNone/>
            </a:pP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      </a:t>
            </a:r>
            <a:r>
              <a:rPr lang="pl-PL" sz="3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Job shadowing nauczycieli przedmiotów zawodowych 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- </a:t>
            </a:r>
            <a:r>
              <a:rPr lang="pl-PL" sz="3400" b="1" dirty="0">
                <a:solidFill>
                  <a:srgbClr val="C00000"/>
                </a:solidFill>
                <a:latin typeface="+mj-lt"/>
                <a:cs typeface="Aharoni" pitchFamily="2" charset="-79"/>
              </a:rPr>
              <a:t>15 osób</a:t>
            </a:r>
          </a:p>
          <a:p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2017 – 2018 - </a:t>
            </a:r>
            <a:r>
              <a:rPr lang="pl-PL" sz="3400" dirty="0">
                <a:solidFill>
                  <a:srgbClr val="C00000"/>
                </a:solidFill>
                <a:latin typeface="+mj-lt"/>
                <a:cs typeface="Aharoni" pitchFamily="2" charset="-79"/>
              </a:rPr>
              <a:t>Irlandia</a:t>
            </a:r>
            <a:b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</a:br>
            <a:r>
              <a:rPr lang="pl-PL" sz="3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,,Zawodowe spotkanie z Europą” </a:t>
            </a:r>
            <a:r>
              <a:rPr lang="pl-PL" sz="34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TŻiUG</a:t>
            </a:r>
            <a:r>
              <a:rPr lang="pl-PL" sz="3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, TI i TL 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– </a:t>
            </a:r>
            <a:r>
              <a:rPr lang="pl-PL" sz="3400" b="1" dirty="0">
                <a:solidFill>
                  <a:srgbClr val="C00000"/>
                </a:solidFill>
                <a:latin typeface="+mj-lt"/>
                <a:cs typeface="Aharoni" pitchFamily="2" charset="-79"/>
              </a:rPr>
              <a:t>25 osób</a:t>
            </a:r>
          </a:p>
          <a:p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2018 – 2019 - </a:t>
            </a:r>
            <a:r>
              <a:rPr lang="pl-PL" sz="3400" dirty="0">
                <a:solidFill>
                  <a:srgbClr val="C00000"/>
                </a:solidFill>
                <a:latin typeface="+mj-lt"/>
                <a:cs typeface="Aharoni" pitchFamily="2" charset="-79"/>
              </a:rPr>
              <a:t>Hiszpania i Włochy</a:t>
            </a:r>
          </a:p>
          <a:p>
            <a:pPr>
              <a:buNone/>
            </a:pPr>
            <a:r>
              <a:rPr lang="pl-PL" sz="3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    ,,Nasza Euro-szansa”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:</a:t>
            </a:r>
          </a:p>
          <a:p>
            <a:pPr>
              <a:buNone/>
            </a:pP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    </a:t>
            </a:r>
            <a:r>
              <a:rPr lang="pl-PL" sz="3400" dirty="0">
                <a:solidFill>
                  <a:srgbClr val="C00000"/>
                </a:solidFill>
                <a:latin typeface="+mj-lt"/>
                <a:cs typeface="Aharoni" pitchFamily="2" charset="-79"/>
              </a:rPr>
              <a:t>Hiszpania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 – </a:t>
            </a:r>
            <a:r>
              <a:rPr lang="pl-PL" sz="34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TŻiUG</a:t>
            </a:r>
            <a:r>
              <a:rPr lang="pl-PL" sz="3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 i TE 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– </a:t>
            </a:r>
            <a:r>
              <a:rPr lang="pl-PL" sz="3400" b="1" dirty="0">
                <a:solidFill>
                  <a:srgbClr val="C00000"/>
                </a:solidFill>
                <a:latin typeface="+mj-lt"/>
                <a:cs typeface="Aharoni" pitchFamily="2" charset="-79"/>
              </a:rPr>
              <a:t>20 osób</a:t>
            </a:r>
          </a:p>
          <a:p>
            <a:pPr>
              <a:buNone/>
            </a:pP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    </a:t>
            </a:r>
            <a:r>
              <a:rPr lang="pl-PL" sz="3400" dirty="0">
                <a:solidFill>
                  <a:srgbClr val="C00000"/>
                </a:solidFill>
                <a:latin typeface="+mj-lt"/>
                <a:cs typeface="Aharoni" pitchFamily="2" charset="-79"/>
              </a:rPr>
              <a:t>Włochy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 – </a:t>
            </a:r>
            <a:r>
              <a:rPr lang="pl-PL" sz="3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TI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 i </a:t>
            </a:r>
            <a:r>
              <a:rPr lang="pl-PL" sz="3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TL</a:t>
            </a:r>
            <a:r>
              <a:rPr lang="pl-PL" sz="3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 – </a:t>
            </a:r>
            <a:r>
              <a:rPr lang="pl-PL" sz="3400" b="1" dirty="0">
                <a:solidFill>
                  <a:srgbClr val="C00000"/>
                </a:solidFill>
                <a:latin typeface="+mj-lt"/>
                <a:cs typeface="Aharoni" pitchFamily="2" charset="-79"/>
              </a:rPr>
              <a:t>20 osób</a:t>
            </a:r>
          </a:p>
          <a:p>
            <a:endParaRPr lang="pl-PL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3197203-BDEA-42FD-B900-82C9F9D42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537371"/>
            <a:ext cx="1120968" cy="674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5642A80-140D-423C-9FE0-B5E6DF113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537371"/>
            <a:ext cx="1120968" cy="674000"/>
          </a:xfrm>
          <a:prstGeom prst="rect">
            <a:avLst/>
          </a:prstGeom>
        </p:spPr>
      </p:pic>
      <p:pic>
        <p:nvPicPr>
          <p:cNvPr id="12" name="Obraz 11" descr="Obraz zawierający zrzut ekranu&#10;&#10;Opis wygenerowany automatycznie">
            <a:extLst>
              <a:ext uri="{FF2B5EF4-FFF2-40B4-BE49-F238E27FC236}">
                <a16:creationId xmlns:a16="http://schemas.microsoft.com/office/drawing/2014/main" id="{68D86920-7534-4C97-B36C-3392A3AED4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537371"/>
            <a:ext cx="1120968" cy="674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65D7008C-8CEC-4FF2-B7E7-B4313BB43B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534269"/>
            <a:ext cx="1120968" cy="677102"/>
          </a:xfrm>
          <a:prstGeom prst="rect">
            <a:avLst/>
          </a:prstGeom>
        </p:spPr>
      </p:pic>
      <p:pic>
        <p:nvPicPr>
          <p:cNvPr id="15" name="Obraz 6">
            <a:extLst>
              <a:ext uri="{FF2B5EF4-FFF2-40B4-BE49-F238E27FC236}">
                <a16:creationId xmlns:a16="http://schemas.microsoft.com/office/drawing/2014/main" id="{537DEF81-467A-4D95-B0F4-B49761E0089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96336" y="6237312"/>
            <a:ext cx="1439862" cy="4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576029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:a16="http://schemas.microsoft.com/office/drawing/2014/main" id="{D44B243B-0B3B-4F47-8182-571035567C8E}"/>
              </a:ext>
            </a:extLst>
          </p:cNvPr>
          <p:cNvSpPr txBox="1"/>
          <p:nvPr/>
        </p:nvSpPr>
        <p:spPr>
          <a:xfrm>
            <a:off x="4079281" y="0"/>
            <a:ext cx="501709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  <a:ea typeface="+mj-ea"/>
                <a:cs typeface="+mj-cs"/>
              </a:rPr>
              <a:t>Staże zagraniczne 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  <a:ea typeface="+mj-ea"/>
                <a:cs typeface="+mj-cs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  <a:ea typeface="+mj-ea"/>
                <a:cs typeface="+mj-cs"/>
              </a:rPr>
              <a:t>Erasmus+ i PO WER</a:t>
            </a:r>
          </a:p>
        </p:txBody>
      </p:sp>
      <p:pic>
        <p:nvPicPr>
          <p:cNvPr id="11" name="Obraz 6">
            <a:extLst>
              <a:ext uri="{FF2B5EF4-FFF2-40B4-BE49-F238E27FC236}">
                <a16:creationId xmlns:a16="http://schemas.microsoft.com/office/drawing/2014/main" id="{21D109EC-B573-4860-B2BC-ED6FB49D25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040" y="1440870"/>
            <a:ext cx="1439862" cy="4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5">
            <a:extLst>
              <a:ext uri="{FF2B5EF4-FFF2-40B4-BE49-F238E27FC236}">
                <a16:creationId xmlns:a16="http://schemas.microsoft.com/office/drawing/2014/main" id="{034BD20A-2BD8-4EF4-8198-C63B115B4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9405" y="1311543"/>
            <a:ext cx="591777" cy="60164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E28BE152-3731-4047-A678-796DCBA8A894}"/>
              </a:ext>
            </a:extLst>
          </p:cNvPr>
          <p:cNvSpPr/>
          <p:nvPr/>
        </p:nvSpPr>
        <p:spPr>
          <a:xfrm>
            <a:off x="3419872" y="2534851"/>
            <a:ext cx="5330013" cy="2050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Po zakończeniu stażu każdy uczestnik otrzymuje dodatkowo ważny europejski dokument – </a:t>
            </a:r>
            <a:r>
              <a:rPr lang="pl-PL" sz="2400" b="1" dirty="0" err="1">
                <a:solidFill>
                  <a:srgbClr val="002060"/>
                </a:solidFill>
                <a:latin typeface="+mj-lt"/>
                <a:cs typeface="Aharoni" pitchFamily="2" charset="-79"/>
              </a:rPr>
              <a:t>Europass</a:t>
            </a:r>
            <a:r>
              <a:rPr lang="pl-PL" sz="2400" b="1" dirty="0">
                <a:solidFill>
                  <a:srgbClr val="002060"/>
                </a:solidFill>
                <a:latin typeface="+mj-lt"/>
                <a:cs typeface="Aharoni" pitchFamily="2" charset="-79"/>
              </a:rPr>
              <a:t> Mobilność</a:t>
            </a:r>
            <a:r>
              <a:rPr lang="pl-PL" sz="2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, </a:t>
            </a:r>
            <a:br>
              <a:rPr lang="pl-PL" sz="2400" dirty="0">
                <a:solidFill>
                  <a:srgbClr val="002060"/>
                </a:solidFill>
                <a:latin typeface="+mj-lt"/>
                <a:cs typeface="Aharoni" pitchFamily="2" charset="-79"/>
              </a:rPr>
            </a:br>
            <a:r>
              <a:rPr lang="pl-PL" sz="2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który potwierdza uzyskane kwalifikacje</a:t>
            </a:r>
            <a:br>
              <a:rPr lang="pl-PL" sz="2400" dirty="0">
                <a:solidFill>
                  <a:srgbClr val="002060"/>
                </a:solidFill>
                <a:latin typeface="+mj-lt"/>
                <a:cs typeface="Aharoni" pitchFamily="2" charset="-79"/>
              </a:rPr>
            </a:br>
            <a:r>
              <a:rPr lang="pl-PL" sz="2400" dirty="0">
                <a:solidFill>
                  <a:srgbClr val="002060"/>
                </a:solidFill>
                <a:latin typeface="+mj-lt"/>
                <a:cs typeface="Aharoni" pitchFamily="2" charset="-79"/>
              </a:rPr>
              <a:t>i uznawany jest w całej Unii Europejskiej. </a:t>
            </a:r>
          </a:p>
        </p:txBody>
      </p:sp>
      <p:pic>
        <p:nvPicPr>
          <p:cNvPr id="8" name="Obraz 7" descr="Obraz zawierający clipart&#10;&#10;Opis wygenerowany automatycznie">
            <a:extLst>
              <a:ext uri="{FF2B5EF4-FFF2-40B4-BE49-F238E27FC236}">
                <a16:creationId xmlns:a16="http://schemas.microsoft.com/office/drawing/2014/main" id="{3473DCEE-4EE9-4C03-9EF5-5C80DB06B1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9865"/>
            <a:ext cx="2801677" cy="254200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3" name="Picture 4" descr="Podobny obraz">
            <a:extLst>
              <a:ext uri="{FF2B5EF4-FFF2-40B4-BE49-F238E27FC236}">
                <a16:creationId xmlns:a16="http://schemas.microsoft.com/office/drawing/2014/main" id="{B9BCB5C2-2962-42B1-A685-96BB4B75E9C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3" y="3027580"/>
            <a:ext cx="2143125" cy="213360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824935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404" y="84289"/>
            <a:ext cx="5338936" cy="1065916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3. Internat</a:t>
            </a:r>
          </a:p>
        </p:txBody>
      </p:sp>
      <p:pic>
        <p:nvPicPr>
          <p:cNvPr id="4" name="Picture 4" descr="G:\Internat nowe zdjęcia\P7230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708920"/>
            <a:ext cx="3384376" cy="199354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Picture 3" descr="D:\Fotografia\34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72602"/>
            <a:ext cx="2987728" cy="200025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3" name="Obraz 2" descr="Obraz zawierający wewnątrz, ściana, podłoże, czerwony&#10;&#10;Opis wygenerowany automatycznie">
            <a:extLst>
              <a:ext uri="{FF2B5EF4-FFF2-40B4-BE49-F238E27FC236}">
                <a16:creationId xmlns:a16="http://schemas.microsoft.com/office/drawing/2014/main" id="{6721BEF6-39E4-4172-A7F9-EB93FC0595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060848"/>
            <a:ext cx="2658168" cy="1993626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8" name="Obraz 7" descr="Obraz zawierający wewnątrz, łazienka, ściana, sufit&#10;&#10;Opis wygenerowany automatycznie">
            <a:extLst>
              <a:ext uri="{FF2B5EF4-FFF2-40B4-BE49-F238E27FC236}">
                <a16:creationId xmlns:a16="http://schemas.microsoft.com/office/drawing/2014/main" id="{89493865-041F-43D2-A0C2-FEEDEF98F1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649" y="4293096"/>
            <a:ext cx="3945719" cy="1993626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1" name="Obraz 10" descr="Obraz zawierający podłoże, stół, ściana, okno&#10;&#10;Opis wygenerowany automatycznie">
            <a:extLst>
              <a:ext uri="{FF2B5EF4-FFF2-40B4-BE49-F238E27FC236}">
                <a16:creationId xmlns:a16="http://schemas.microsoft.com/office/drawing/2014/main" id="{69A8BB74-7AE6-4824-8C66-55984BD89B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82" y="4904434"/>
            <a:ext cx="3624108" cy="1869277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35788036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274852"/>
            <a:ext cx="6264695" cy="1930012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0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4. Szeroka oferta kursów 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w ramach projektu 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„Mój start w życie zawodowe”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55576" y="2944977"/>
            <a:ext cx="66967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002060"/>
                </a:solidFill>
              </a:rPr>
              <a:t>Kursy: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</a:rPr>
              <a:t>prawo jazdy kat.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</a:rPr>
              <a:t>operator wózków widłowych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</a:rPr>
              <a:t>spawacz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</a:rPr>
              <a:t>obsługa koparko-ładowarki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</a:rPr>
              <a:t>barmański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</a:rPr>
              <a:t>baristy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</a:rPr>
              <a:t>s</a:t>
            </a:r>
            <a:r>
              <a:rPr lang="pl-PL" sz="2400">
                <a:solidFill>
                  <a:srgbClr val="002060"/>
                </a:solidFill>
              </a:rPr>
              <a:t>tylizacji </a:t>
            </a:r>
            <a:r>
              <a:rPr lang="pl-PL" sz="2400" dirty="0">
                <a:solidFill>
                  <a:srgbClr val="002060"/>
                </a:solidFill>
              </a:rPr>
              <a:t>paznokci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</a:rPr>
              <a:t>wizażu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rgbClr val="002060"/>
                </a:solidFill>
              </a:rPr>
              <a:t>podstawy grafiki komputerowej CAD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400" dirty="0">
              <a:solidFill>
                <a:srgbClr val="002060"/>
              </a:solidFill>
            </a:endParaRPr>
          </a:p>
        </p:txBody>
      </p:sp>
      <p:pic>
        <p:nvPicPr>
          <p:cNvPr id="4" name="Obraz 3" descr="Obraz zawierający osoba, pozujący, zdjęcie, zewnętrzne&#10;&#10;Opis wygenerowany automatycznie">
            <a:extLst>
              <a:ext uri="{FF2B5EF4-FFF2-40B4-BE49-F238E27FC236}">
                <a16:creationId xmlns:a16="http://schemas.microsoft.com/office/drawing/2014/main" id="{30C5E496-7FCD-4D76-9E32-3A07EC5605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66" y="5229200"/>
            <a:ext cx="2016224" cy="151216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Obraz 5" descr="Obraz zawierający stół, osoba, wewnątrz, siedzi&#10;&#10;Opis wygenerowany automatycznie">
            <a:extLst>
              <a:ext uri="{FF2B5EF4-FFF2-40B4-BE49-F238E27FC236}">
                <a16:creationId xmlns:a16="http://schemas.microsoft.com/office/drawing/2014/main" id="{34EB8D1A-195F-4681-B6C6-BC274ECF4B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89" y="3549406"/>
            <a:ext cx="2601701" cy="146095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8" name="Obraz 7" descr="Obraz zawierający budynek, talerz, wewnątrz, żywność&#10;&#10;Opis wygenerowany automatycznie">
            <a:extLst>
              <a:ext uri="{FF2B5EF4-FFF2-40B4-BE49-F238E27FC236}">
                <a16:creationId xmlns:a16="http://schemas.microsoft.com/office/drawing/2014/main" id="{12090332-78C0-4CC8-8872-6263FD115F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4" b="11210"/>
          <a:stretch/>
        </p:blipFill>
        <p:spPr>
          <a:xfrm>
            <a:off x="7836265" y="1725374"/>
            <a:ext cx="1104317" cy="1583221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1100361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93F8CDE-61D2-4150-9205-6ED48B5B1C84}"/>
              </a:ext>
            </a:extLst>
          </p:cNvPr>
          <p:cNvSpPr txBox="1"/>
          <p:nvPr/>
        </p:nvSpPr>
        <p:spPr>
          <a:xfrm>
            <a:off x="3898299" y="1719843"/>
            <a:ext cx="4481200" cy="646331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Technikum</a:t>
            </a:r>
            <a:br>
              <a:rPr lang="pl-PL" dirty="0"/>
            </a:br>
            <a:r>
              <a:rPr lang="pl-PL" dirty="0"/>
              <a:t>5 lat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E4A5898-E9E4-4A9F-8B6B-BC591B4D7ADF}"/>
              </a:ext>
            </a:extLst>
          </p:cNvPr>
          <p:cNvSpPr txBox="1"/>
          <p:nvPr/>
        </p:nvSpPr>
        <p:spPr>
          <a:xfrm>
            <a:off x="3883289" y="2963181"/>
            <a:ext cx="4481200" cy="830997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sz="2400" b="1" dirty="0">
                <a:solidFill>
                  <a:srgbClr val="C00000"/>
                </a:solidFill>
              </a:rPr>
              <a:t>Technik w danym zawodzie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9425968-8578-4599-9464-2F3E840A99CB}"/>
              </a:ext>
            </a:extLst>
          </p:cNvPr>
          <p:cNvSpPr txBox="1"/>
          <p:nvPr/>
        </p:nvSpPr>
        <p:spPr>
          <a:xfrm>
            <a:off x="3907224" y="4396533"/>
            <a:ext cx="4481200" cy="646331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lvl="0" algn="ctr"/>
            <a:r>
              <a:rPr lang="pl-PL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Studia</a:t>
            </a:r>
          </a:p>
          <a:p>
            <a:pPr lvl="0" algn="ctr"/>
            <a:r>
              <a:rPr lang="pl-PL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3-5 lat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A7ACCF8-D780-43BD-B8CE-DE6241EBBD0B}"/>
              </a:ext>
            </a:extLst>
          </p:cNvPr>
          <p:cNvSpPr txBox="1"/>
          <p:nvPr/>
        </p:nvSpPr>
        <p:spPr>
          <a:xfrm>
            <a:off x="3898299" y="5645219"/>
            <a:ext cx="4481200" cy="830997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sz="2400" b="1" dirty="0">
                <a:solidFill>
                  <a:srgbClr val="C00000"/>
                </a:solidFill>
              </a:rPr>
              <a:t>Inżynier/</a:t>
            </a:r>
          </a:p>
          <a:p>
            <a:r>
              <a:rPr lang="pl-PL" sz="2400" b="1" dirty="0">
                <a:solidFill>
                  <a:srgbClr val="C00000"/>
                </a:solidFill>
              </a:rPr>
              <a:t>magister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F9A7BC9E-9CC5-4633-B9B7-2E8BCFB3669B}"/>
              </a:ext>
            </a:extLst>
          </p:cNvPr>
          <p:cNvSpPr/>
          <p:nvPr/>
        </p:nvSpPr>
        <p:spPr>
          <a:xfrm rot="20966231">
            <a:off x="771729" y="2887993"/>
            <a:ext cx="2383152" cy="12208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ts val="4400"/>
              </a:lnSpc>
            </a:pPr>
            <a:r>
              <a:rPr lang="pl-PL" sz="4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 </a:t>
            </a:r>
            <a:br>
              <a:rPr lang="pl-PL" sz="4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pl-PL" sz="4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technikum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E3DA0912-9AD4-446E-BEB7-A259D7AE20CB}"/>
              </a:ext>
            </a:extLst>
          </p:cNvPr>
          <p:cNvSpPr/>
          <p:nvPr/>
        </p:nvSpPr>
        <p:spPr>
          <a:xfrm>
            <a:off x="4283968" y="641090"/>
            <a:ext cx="42004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TWOJA KARIERA</a:t>
            </a:r>
          </a:p>
        </p:txBody>
      </p: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7419CDDB-500E-48F5-BED1-B63473FCE329}"/>
              </a:ext>
            </a:extLst>
          </p:cNvPr>
          <p:cNvCxnSpPr>
            <a:cxnSpLocks/>
          </p:cNvCxnSpPr>
          <p:nvPr/>
        </p:nvCxnSpPr>
        <p:spPr>
          <a:xfrm>
            <a:off x="6187437" y="5157192"/>
            <a:ext cx="0" cy="432048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5ADEFE76-76A4-4BDE-80FA-647B4B888D5C}"/>
              </a:ext>
            </a:extLst>
          </p:cNvPr>
          <p:cNvCxnSpPr>
            <a:cxnSpLocks/>
          </p:cNvCxnSpPr>
          <p:nvPr/>
        </p:nvCxnSpPr>
        <p:spPr>
          <a:xfrm>
            <a:off x="6187437" y="3884880"/>
            <a:ext cx="0" cy="432048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A0B4228B-B5D2-4515-A8B3-D8918C03BFA2}"/>
              </a:ext>
            </a:extLst>
          </p:cNvPr>
          <p:cNvCxnSpPr>
            <a:cxnSpLocks/>
          </p:cNvCxnSpPr>
          <p:nvPr/>
        </p:nvCxnSpPr>
        <p:spPr>
          <a:xfrm>
            <a:off x="6218733" y="2463881"/>
            <a:ext cx="0" cy="432048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0406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82BCB875-7905-4CE6-98F4-142E77AB57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64137"/>
            <a:ext cx="3707904" cy="278092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832" y="265224"/>
            <a:ext cx="5698976" cy="1569971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5. Bogato wyposażone sale lekcyjne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2" descr="C:\Users\euro\Desktop\PREZENTACJA FOTO\595.jpg">
            <a:extLst>
              <a:ext uri="{FF2B5EF4-FFF2-40B4-BE49-F238E27FC236}">
                <a16:creationId xmlns:a16="http://schemas.microsoft.com/office/drawing/2014/main" id="{251AA6B9-13C5-4E95-AE84-3271FE87E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608" y="4030366"/>
            <a:ext cx="4009311" cy="241469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799" y="1628800"/>
            <a:ext cx="4412459" cy="2487524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31794499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945" y="298752"/>
            <a:ext cx="4114800" cy="1569971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6. Atrakcyjna baza sportowa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Obraz 2" descr="Obraz zawierający podłoże, sufit, wewnątrz, budynek&#10;&#10;Opis wygenerowany automatycznie">
            <a:extLst>
              <a:ext uri="{FF2B5EF4-FFF2-40B4-BE49-F238E27FC236}">
                <a16:creationId xmlns:a16="http://schemas.microsoft.com/office/drawing/2014/main" id="{5026C856-4B6B-4ED6-AFB6-7818118027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41755"/>
            <a:ext cx="3478640" cy="2319093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5" name="Obraz 4" descr="Obraz zawierający wewnątrz, sufit, podłoże, ściana&#10;&#10;Opis wygenerowany automatycznie">
            <a:extLst>
              <a:ext uri="{FF2B5EF4-FFF2-40B4-BE49-F238E27FC236}">
                <a16:creationId xmlns:a16="http://schemas.microsoft.com/office/drawing/2014/main" id="{9BE68F1D-0360-41B0-8D65-EBF29A150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996509"/>
            <a:ext cx="3478640" cy="2328677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7" name="Obraz 6" descr="Obraz zawierający wewnątrz, podłoże, sufit, ściana&#10;&#10;Opis wygenerowany automatycznie">
            <a:extLst>
              <a:ext uri="{FF2B5EF4-FFF2-40B4-BE49-F238E27FC236}">
                <a16:creationId xmlns:a16="http://schemas.microsoft.com/office/drawing/2014/main" id="{2020611B-0B79-4546-9B6B-8BE528A779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093" y="4437112"/>
            <a:ext cx="3478640" cy="2328676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10653671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soba, wewnątrz, mężczyzna, ściana&#10;&#10;Opis wygenerowany automatycznie">
            <a:extLst>
              <a:ext uri="{FF2B5EF4-FFF2-40B4-BE49-F238E27FC236}">
                <a16:creationId xmlns:a16="http://schemas.microsoft.com/office/drawing/2014/main" id="{4A6B7EE0-8F80-4A9F-A175-10D4108AD7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60961"/>
            <a:ext cx="3337042" cy="281091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5" name="Obraz 4" descr="WP_20181023_09_28_50_P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9" y="3986124"/>
            <a:ext cx="5112568" cy="287187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Obraz 5" descr="WP_20181114_10_01_01_P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62663"/>
            <a:ext cx="5004048" cy="281091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643990"/>
            <a:ext cx="8136904" cy="1569971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7. Współpraca z pracodawcami 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i stowarzyszeniami 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60198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904" y="214817"/>
            <a:ext cx="5338936" cy="1569971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8. Wyjazdy studyjne 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i liczne warsztaty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Obraz 2" descr="Obraz zawierający wewnątrz, osoba, mężczyzna, stojące&#10;&#10;Opis wygenerowany automatycznie">
            <a:extLst>
              <a:ext uri="{FF2B5EF4-FFF2-40B4-BE49-F238E27FC236}">
                <a16:creationId xmlns:a16="http://schemas.microsoft.com/office/drawing/2014/main" id="{AACEA295-D870-4CBE-A1EF-779BDE0296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152442"/>
            <a:ext cx="4427984" cy="2490741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5" name="Obraz 4" descr="Obraz zawierający osoba, zewnętrzne, kobieta, budynek&#10;&#10;Opis wygenerowany automatycznie">
            <a:extLst>
              <a:ext uri="{FF2B5EF4-FFF2-40B4-BE49-F238E27FC236}">
                <a16:creationId xmlns:a16="http://schemas.microsoft.com/office/drawing/2014/main" id="{B3A4C763-ED09-4419-9C8F-A0857105A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64843"/>
            <a:ext cx="3816424" cy="213828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7" name="Obraz 6" descr="Obraz zawierający osoba, wewnątrz, kuchnia, stojące&#10;&#10;Opis wygenerowany automatycznie">
            <a:extLst>
              <a:ext uri="{FF2B5EF4-FFF2-40B4-BE49-F238E27FC236}">
                <a16:creationId xmlns:a16="http://schemas.microsoft.com/office/drawing/2014/main" id="{8AAE81A8-C735-45FA-B837-3C0710376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28262"/>
            <a:ext cx="2606567" cy="3914921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29921633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797" y="274852"/>
            <a:ext cx="5338936" cy="1569971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9. Dobrze rozwinięta samorządność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 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024844"/>
            <a:ext cx="6288699" cy="4716524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 txBox="1">
            <a:spLocks/>
          </p:cNvSpPr>
          <p:nvPr/>
        </p:nvSpPr>
        <p:spPr>
          <a:xfrm>
            <a:off x="3843901" y="2024844"/>
            <a:ext cx="4402832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spc="150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Oto nasz samorząd szkolny wraz z opiekunem</a:t>
            </a:r>
            <a:br>
              <a:rPr lang="pl-PL" sz="2400" spc="150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2400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 </a:t>
            </a:r>
            <a:endParaRPr lang="pl-PL" sz="2400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58939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1">
            <a:extLst>
              <a:ext uri="{FF2B5EF4-FFF2-40B4-BE49-F238E27FC236}">
                <a16:creationId xmlns:a16="http://schemas.microsoft.com/office/drawing/2014/main" id="{FB10BEEF-A83D-4F3F-BE2B-A1909DF4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797" y="274852"/>
            <a:ext cx="5338936" cy="1569971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10. Wolontariat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 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05064"/>
            <a:ext cx="3889703" cy="258345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78637"/>
            <a:ext cx="3904199" cy="219611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/>
          <a:stretch/>
        </p:blipFill>
        <p:spPr>
          <a:xfrm>
            <a:off x="179512" y="2852936"/>
            <a:ext cx="4288923" cy="3031604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10082381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88024" y="2270331"/>
            <a:ext cx="4219700" cy="2384554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72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Z ŻYCIA SZKOŁY </a:t>
            </a:r>
            <a:endParaRPr lang="pl-PL" sz="72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Obraz 3" descr="Obraz zawierający płot, budynek, zewnętrzne, osoba&#10;&#10;Opis wygenerowany automatycznie">
            <a:extLst>
              <a:ext uri="{FF2B5EF4-FFF2-40B4-BE49-F238E27FC236}">
                <a16:creationId xmlns:a16="http://schemas.microsoft.com/office/drawing/2014/main" id="{6678C914-31E3-4B88-A080-D23237D14F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7"/>
          <a:stretch/>
        </p:blipFill>
        <p:spPr>
          <a:xfrm>
            <a:off x="3366020" y="245088"/>
            <a:ext cx="2617185" cy="1962887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0" name="Obraz 9" descr="Obraz zawierający osoba, zewnętrzne, drzewo, osoby&#10;&#10;Opis wygenerowany automatycznie">
            <a:extLst>
              <a:ext uri="{FF2B5EF4-FFF2-40B4-BE49-F238E27FC236}">
                <a16:creationId xmlns:a16="http://schemas.microsoft.com/office/drawing/2014/main" id="{3BB93CAC-D146-43AC-818A-561E36832E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401" y="2403596"/>
            <a:ext cx="3076212" cy="2050807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2" name="Obraz 11" descr="Obraz zawierający zewnętrzne, niebo, osoba, podłoże&#10;&#10;Opis wygenerowany automatycznie">
            <a:extLst>
              <a:ext uri="{FF2B5EF4-FFF2-40B4-BE49-F238E27FC236}">
                <a16:creationId xmlns:a16="http://schemas.microsoft.com/office/drawing/2014/main" id="{58221FDA-5687-4149-B91D-F9A111A4D8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1"/>
          <a:stretch/>
        </p:blipFill>
        <p:spPr>
          <a:xfrm>
            <a:off x="6228184" y="245087"/>
            <a:ext cx="2617186" cy="196288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4" name="Obraz 13" descr="Obraz zawierający drzewo, trawa, zewnętrzne, osoba&#10;&#10;Opis wygenerowany automatycznie">
            <a:extLst>
              <a:ext uri="{FF2B5EF4-FFF2-40B4-BE49-F238E27FC236}">
                <a16:creationId xmlns:a16="http://schemas.microsoft.com/office/drawing/2014/main" id="{7CDF4B10-500F-4A5D-A94C-A917D068D5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27" y="4650024"/>
            <a:ext cx="3645878" cy="2050806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6" name="Obraz 15" descr="Obraz zawierający drzewo, zewnętrzne, budynek, podłoże&#10;&#10;Opis wygenerowany automatycznie">
            <a:extLst>
              <a:ext uri="{FF2B5EF4-FFF2-40B4-BE49-F238E27FC236}">
                <a16:creationId xmlns:a16="http://schemas.microsoft.com/office/drawing/2014/main" id="{ED28331C-9139-4F22-9AD8-F14D8F083B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616963"/>
            <a:ext cx="3654647" cy="205222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1800" y="197303"/>
            <a:ext cx="5987008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OTRZĘSINY KLAS 1 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99" y="4096366"/>
            <a:ext cx="4609816" cy="2598784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019566"/>
            <a:ext cx="2630016" cy="4675584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51" y="1844824"/>
            <a:ext cx="3595464" cy="202244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25704956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7824" y="265454"/>
            <a:ext cx="6012160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DZIEŃ EDUKACJI NARODOWEJ  </a:t>
            </a:r>
          </a:p>
        </p:txBody>
      </p:sp>
      <p:pic>
        <p:nvPicPr>
          <p:cNvPr id="11" name="Obraz 10" descr="Obraz zawierający osoba, podłoże, wewnątrz, ściana&#10;&#10;Opis wygenerowany automatycznie">
            <a:extLst>
              <a:ext uri="{FF2B5EF4-FFF2-40B4-BE49-F238E27FC236}">
                <a16:creationId xmlns:a16="http://schemas.microsoft.com/office/drawing/2014/main" id="{89730071-588A-4589-AA16-C142FA60DA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21753"/>
            <a:ext cx="4211960" cy="2807974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2" name="Obraz 11" descr="Obraz zawierający ściana, osoba&#10;&#10;Opis wygenerowany automatycznie">
            <a:extLst>
              <a:ext uri="{FF2B5EF4-FFF2-40B4-BE49-F238E27FC236}">
                <a16:creationId xmlns:a16="http://schemas.microsoft.com/office/drawing/2014/main" id="{6C09F592-2B83-46A0-89E7-EB6BA447B6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4"/>
          <a:stretch/>
        </p:blipFill>
        <p:spPr>
          <a:xfrm>
            <a:off x="4932040" y="1556930"/>
            <a:ext cx="3810692" cy="254046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640AAFF4-5F5A-4A2A-9BDF-F68B478DEF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42" y="4236247"/>
            <a:ext cx="4411367" cy="2484956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15816" y="225152"/>
            <a:ext cx="6012160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MIKOŁAJKI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368152"/>
            <a:ext cx="3455874" cy="2303916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89631"/>
            <a:ext cx="3816424" cy="254761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005064"/>
            <a:ext cx="3761964" cy="2506423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1935816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835696" y="2308165"/>
            <a:ext cx="676875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2060"/>
                </a:solidFill>
              </a:rPr>
              <a:t>technik hotelarstwa</a:t>
            </a:r>
            <a:br>
              <a:rPr lang="pl-PL" sz="2800" dirty="0">
                <a:solidFill>
                  <a:srgbClr val="002060"/>
                </a:solidFill>
              </a:rPr>
            </a:br>
            <a:r>
              <a:rPr lang="pl-PL" sz="2000" dirty="0">
                <a:solidFill>
                  <a:srgbClr val="002060"/>
                </a:solidFill>
              </a:rPr>
              <a:t>z elementami kelnersko- </a:t>
            </a:r>
            <a:r>
              <a:rPr lang="pl-PL" sz="2000" dirty="0" err="1">
                <a:solidFill>
                  <a:srgbClr val="002060"/>
                </a:solidFill>
              </a:rPr>
              <a:t>baristycznymi</a:t>
            </a:r>
            <a:endParaRPr lang="pl-PL" sz="2000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2060"/>
                </a:solidFill>
              </a:rPr>
              <a:t>technik żywienia i usług gastronomicznych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2060"/>
                </a:solidFill>
              </a:rPr>
              <a:t>technik ekonomista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2060"/>
                </a:solidFill>
              </a:rPr>
              <a:t>technik logistyk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800" dirty="0">
                <a:solidFill>
                  <a:srgbClr val="002060"/>
                </a:solidFill>
              </a:rPr>
              <a:t>technik informatyk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l-PL" sz="2800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3616135-D070-4A11-B1D3-AA3FEE934C08}"/>
              </a:ext>
            </a:extLst>
          </p:cNvPr>
          <p:cNvSpPr/>
          <p:nvPr/>
        </p:nvSpPr>
        <p:spPr>
          <a:xfrm>
            <a:off x="3994708" y="230278"/>
            <a:ext cx="3026790" cy="12208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TECHNIKUM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w zawodach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3768" y="376344"/>
            <a:ext cx="6419056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ŚWIĘTO ODZYSKANIA NIEPODLEGŁOŚCI               11 LISTOPADA 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Obraz 3" descr="Obraz zawierający osoba, podłoże, ściana, wewnątrz&#10;&#10;Opis wygenerowany automatycznie">
            <a:extLst>
              <a:ext uri="{FF2B5EF4-FFF2-40B4-BE49-F238E27FC236}">
                <a16:creationId xmlns:a16="http://schemas.microsoft.com/office/drawing/2014/main" id="{5CD6293D-F689-4878-B9ED-2DC93C100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1988840"/>
            <a:ext cx="4419556" cy="248600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8" name="Obraz 7" descr="Obraz zawierający osoba, ściana, wewnątrz, mężczyzna&#10;&#10;Opis wygenerowany automatycznie">
            <a:extLst>
              <a:ext uri="{FF2B5EF4-FFF2-40B4-BE49-F238E27FC236}">
                <a16:creationId xmlns:a16="http://schemas.microsoft.com/office/drawing/2014/main" id="{3B5266FF-9BE9-4593-A47D-EB09B2070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1" y="3433008"/>
            <a:ext cx="4419555" cy="248600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Obraz 5" descr="Obraz zawierający wewnątrz, osoba, ściana, podłoże&#10;&#10;Opis wygenerowany automatycznie">
            <a:extLst>
              <a:ext uri="{FF2B5EF4-FFF2-40B4-BE49-F238E27FC236}">
                <a16:creationId xmlns:a16="http://schemas.microsoft.com/office/drawing/2014/main" id="{5C64229F-8E9A-4B2C-A1BA-B957389C3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372000"/>
            <a:ext cx="4419556" cy="248600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548680"/>
            <a:ext cx="6491064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1 GRUDNIA MIĘDZYNARODOWY</a:t>
            </a:r>
            <a:b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 DZIEŃ AIDS </a:t>
            </a:r>
            <a:endParaRPr lang="pl-PL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7" y="3140968"/>
            <a:ext cx="4164434" cy="277976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077072"/>
            <a:ext cx="3437700" cy="1933706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029344"/>
            <a:ext cx="3384376" cy="190371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28158606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67744" y="548680"/>
            <a:ext cx="6768752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MIĘDZYNARODOWY DZIEŃ BEZ PAPIEROSA</a:t>
            </a:r>
            <a:b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pl-PL" sz="27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AKCJA „ŻYJ ZDROWO – KOLOROWO”</a:t>
            </a:r>
            <a:endParaRPr lang="pl-PL" sz="27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53408"/>
            <a:ext cx="5443669" cy="3062064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650" y="2060848"/>
            <a:ext cx="2500158" cy="4454624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729" y="2083847"/>
            <a:ext cx="3704181" cy="208823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24838834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63688" y="332656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POWIATOWY   POKAZ 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STOŁÓW   WIGILIJNYCH </a:t>
            </a:r>
          </a:p>
        </p:txBody>
      </p:sp>
      <p:pic>
        <p:nvPicPr>
          <p:cNvPr id="4" name="Obraz 3" descr="Obraz zawierający osoba, wewnątrz, stół, grupa&#10;&#10;Opis wygenerowany automatycznie">
            <a:extLst>
              <a:ext uri="{FF2B5EF4-FFF2-40B4-BE49-F238E27FC236}">
                <a16:creationId xmlns:a16="http://schemas.microsoft.com/office/drawing/2014/main" id="{616E0CA8-0E8B-4B74-8E08-DF56CB581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80928"/>
            <a:ext cx="4853508" cy="325028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6" name="Obraz 5" descr="Obraz zawierający stół, żywność, wewnątrz, talerz&#10;&#10;Opis wygenerowany automatycznie">
            <a:extLst>
              <a:ext uri="{FF2B5EF4-FFF2-40B4-BE49-F238E27FC236}">
                <a16:creationId xmlns:a16="http://schemas.microsoft.com/office/drawing/2014/main" id="{A9D61B28-978F-4715-9E5E-4E4E0E566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086170"/>
            <a:ext cx="3479850" cy="463980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3713784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91680" y="476672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POWIATOWY   POKAZ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  STOŁÓW   WIELKANOCNYCH</a:t>
            </a:r>
          </a:p>
        </p:txBody>
      </p:sp>
      <p:pic>
        <p:nvPicPr>
          <p:cNvPr id="6" name="Obraz 5" descr="Obraz zawierający osoba, stół, wewnątrz, żywność&#10;&#10;Opis wygenerowany automatycznie">
            <a:extLst>
              <a:ext uri="{FF2B5EF4-FFF2-40B4-BE49-F238E27FC236}">
                <a16:creationId xmlns:a16="http://schemas.microsoft.com/office/drawing/2014/main" id="{BB423EF0-B6D4-4D64-868C-4CB9B38A04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5841"/>
          <a:stretch/>
        </p:blipFill>
        <p:spPr>
          <a:xfrm>
            <a:off x="4572000" y="1726848"/>
            <a:ext cx="3739515" cy="2557103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4" name="Obraz 3" descr="Obraz zawierający osoba, wewnątrz, ściana, stół&#10;&#10;Opis wygenerowany automatycznie">
            <a:extLst>
              <a:ext uri="{FF2B5EF4-FFF2-40B4-BE49-F238E27FC236}">
                <a16:creationId xmlns:a16="http://schemas.microsoft.com/office/drawing/2014/main" id="{81266F59-E36B-4033-A470-061FF4B53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083786"/>
            <a:ext cx="3573017" cy="2679763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8" name="Obraz 7" descr="Obraz zawierający osoba, żywność, stół, kobieta&#10;&#10;Opis wygenerowany automatycznie">
            <a:extLst>
              <a:ext uri="{FF2B5EF4-FFF2-40B4-BE49-F238E27FC236}">
                <a16:creationId xmlns:a16="http://schemas.microsoft.com/office/drawing/2014/main" id="{D320D55D-737F-4035-A6FA-BBEE4E0CEF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10818"/>
            <a:ext cx="3186375" cy="2389781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30411250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1760" y="187818"/>
            <a:ext cx="6732240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charset="0"/>
              </a:rPr>
              <a:t>BOŻE NARODZENIE</a:t>
            </a:r>
            <a:endParaRPr lang="pl-PL" sz="4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683882"/>
            <a:ext cx="2263212" cy="403244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020690"/>
            <a:ext cx="4757826" cy="267627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581830"/>
            <a:ext cx="3915228" cy="220721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46710" y="303643"/>
            <a:ext cx="5482952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DZIEŃ ZAWODOWCA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4629D95-64DD-4CBE-B48D-8EBB64E9D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091" y="1268760"/>
            <a:ext cx="4540190" cy="255953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107068"/>
            <a:ext cx="4358613" cy="245172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107068"/>
            <a:ext cx="4348949" cy="245172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32697674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59832" y="836712"/>
            <a:ext cx="5256584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ts val="4400"/>
              </a:lnSpc>
            </a:pP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POZNAŃ            GAMES  ARENA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03" y="2636912"/>
            <a:ext cx="6739813" cy="3791145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35425465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61302"/>
            <a:ext cx="4923381" cy="2775556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12602"/>
            <a:ext cx="4547570" cy="255800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149080"/>
            <a:ext cx="4531370" cy="2554560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25589342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3995936" y="476672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SPORT W SZKOLE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386D494-F34C-4B46-8223-90992BA7D3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7" r="18323" b="6668"/>
          <a:stretch/>
        </p:blipFill>
        <p:spPr>
          <a:xfrm>
            <a:off x="827584" y="4657720"/>
            <a:ext cx="2717301" cy="206514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7" name="Obraz 6" descr="Obraz zawierający osoba, zewnętrzne, drzewo, podłoże&#10;&#10;Opis wygenerowany automatycznie">
            <a:extLst>
              <a:ext uri="{FF2B5EF4-FFF2-40B4-BE49-F238E27FC236}">
                <a16:creationId xmlns:a16="http://schemas.microsoft.com/office/drawing/2014/main" id="{1BFEDFBB-44FA-4C91-92AA-13F8EE0DF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453" y="4130581"/>
            <a:ext cx="4608512" cy="2592288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9" name="Obraz 8" descr="Obraz zawierający śnieg, lodowisko, osoba, budynek&#10;&#10;Opis wygenerowany automatycznie">
            <a:extLst>
              <a:ext uri="{FF2B5EF4-FFF2-40B4-BE49-F238E27FC236}">
                <a16:creationId xmlns:a16="http://schemas.microsoft.com/office/drawing/2014/main" id="{BF12F8C3-29B3-42AD-BEB3-0B2B254EF1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" r="9437" b="12907"/>
          <a:stretch/>
        </p:blipFill>
        <p:spPr>
          <a:xfrm>
            <a:off x="4001056" y="1395639"/>
            <a:ext cx="3600400" cy="2541777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7E799F52-C402-4C33-A090-0FB0CE18B0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68"/>
          <a:stretch/>
        </p:blipFill>
        <p:spPr>
          <a:xfrm>
            <a:off x="1187624" y="2666527"/>
            <a:ext cx="2190750" cy="1702921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2449464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2844" y="2702357"/>
            <a:ext cx="9001156" cy="4281339"/>
          </a:xfrm>
        </p:spPr>
        <p:txBody>
          <a:bodyPr/>
          <a:lstStyle/>
          <a:p>
            <a:r>
              <a:rPr lang="pl-PL" sz="2800" dirty="0">
                <a:solidFill>
                  <a:srgbClr val="002060"/>
                </a:solidFill>
              </a:rPr>
              <a:t>kucharz</a:t>
            </a:r>
          </a:p>
          <a:p>
            <a:r>
              <a:rPr lang="pl-PL" sz="2800" dirty="0">
                <a:solidFill>
                  <a:srgbClr val="002060"/>
                </a:solidFill>
              </a:rPr>
              <a:t>sprzedawca</a:t>
            </a:r>
          </a:p>
          <a:p>
            <a:r>
              <a:rPr lang="pl-PL" sz="2800" dirty="0">
                <a:solidFill>
                  <a:srgbClr val="002060"/>
                </a:solidFill>
              </a:rPr>
              <a:t>pracownik obsługi hotelowej</a:t>
            </a:r>
          </a:p>
          <a:p>
            <a:r>
              <a:rPr lang="pl-PL" sz="2800" dirty="0">
                <a:solidFill>
                  <a:srgbClr val="002060"/>
                </a:solidFill>
              </a:rPr>
              <a:t>magazynier-logistyk</a:t>
            </a:r>
          </a:p>
          <a:p>
            <a:r>
              <a:rPr lang="pl-PL" sz="2800" dirty="0">
                <a:solidFill>
                  <a:srgbClr val="002060"/>
                </a:solidFill>
              </a:rPr>
              <a:t>klasa wielozawodowa </a:t>
            </a:r>
          </a:p>
          <a:p>
            <a:pPr marL="0" indent="0">
              <a:buNone/>
            </a:pPr>
            <a:r>
              <a:rPr lang="pl-PL" sz="1800" dirty="0">
                <a:solidFill>
                  <a:srgbClr val="002060"/>
                </a:solidFill>
              </a:rPr>
              <a:t>(np. fryzjer, stolarz, tapicer, elektryk,</a:t>
            </a:r>
          </a:p>
          <a:p>
            <a:pPr marL="0" indent="0">
              <a:buNone/>
            </a:pPr>
            <a:r>
              <a:rPr lang="pl-PL" sz="1800" dirty="0">
                <a:solidFill>
                  <a:srgbClr val="002060"/>
                </a:solidFill>
              </a:rPr>
              <a:t> mechanik pojazdów samochodowych itp.)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980A74BF-50ED-4683-8E1A-B4EE068BFF92}"/>
              </a:ext>
            </a:extLst>
          </p:cNvPr>
          <p:cNvSpPr/>
          <p:nvPr/>
        </p:nvSpPr>
        <p:spPr>
          <a:xfrm>
            <a:off x="3530683" y="260648"/>
            <a:ext cx="4817921" cy="12208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ts val="4400"/>
              </a:lnSpc>
            </a:pP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BRANŻOWA SZKOŁA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 I stopnia</a:t>
            </a:r>
          </a:p>
        </p:txBody>
      </p:sp>
      <p:pic>
        <p:nvPicPr>
          <p:cNvPr id="6" name="Picture 8" descr="Znalezione obrazy dla zapytania mechani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9580" y="4218725"/>
            <a:ext cx="3711894" cy="253363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1026" name="Picture 2" descr="https://image.shutterstock.com/image-photo/cropped-shot-shop-assistant-handing-260nw-669811279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1"/>
          <a:stretch/>
        </p:blipFill>
        <p:spPr bwMode="auto">
          <a:xfrm>
            <a:off x="5296724" y="1539121"/>
            <a:ext cx="3714750" cy="2448272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0040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91680" y="620688"/>
            <a:ext cx="8229600" cy="11430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pl-PL" sz="54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n-ea"/>
                <a:cs typeface="+mn-cs"/>
              </a:rPr>
              <a:t>NASI STYPENDYŚCI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E76610A-4667-4D51-B16D-A4D121BE89D4}"/>
              </a:ext>
            </a:extLst>
          </p:cNvPr>
          <p:cNvSpPr txBox="1"/>
          <p:nvPr/>
        </p:nvSpPr>
        <p:spPr>
          <a:xfrm>
            <a:off x="-8344" y="2564904"/>
            <a:ext cx="756084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002060"/>
                </a:solidFill>
              </a:rPr>
              <a:t>Stypendysta Prezesa Rady Ministrów</a:t>
            </a:r>
            <a:br>
              <a:rPr lang="pl-PL" sz="2000" dirty="0">
                <a:solidFill>
                  <a:srgbClr val="002060"/>
                </a:solidFill>
              </a:rPr>
            </a:br>
            <a:r>
              <a:rPr lang="pl-PL" sz="2000" dirty="0">
                <a:solidFill>
                  <a:srgbClr val="C00000"/>
                </a:solidFill>
              </a:rPr>
              <a:t>MATEUSZ ZAPALSKI </a:t>
            </a:r>
            <a:r>
              <a:rPr lang="pl-PL" sz="2000" dirty="0">
                <a:solidFill>
                  <a:srgbClr val="002060"/>
                </a:solidFill>
              </a:rPr>
              <a:t>(technikum logistyczne IVA)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002060"/>
                </a:solidFill>
              </a:rPr>
              <a:t>Prymusi Zawodu Pomorza i Kujaw:</a:t>
            </a:r>
            <a:br>
              <a:rPr lang="pl-PL" sz="2000" dirty="0">
                <a:solidFill>
                  <a:srgbClr val="002060"/>
                </a:solidFill>
              </a:rPr>
            </a:br>
            <a:r>
              <a:rPr lang="pl-PL" sz="2000" dirty="0">
                <a:solidFill>
                  <a:srgbClr val="C00000"/>
                </a:solidFill>
              </a:rPr>
              <a:t>BARTOSZ ŚNIEG </a:t>
            </a:r>
            <a:r>
              <a:rPr lang="pl-PL" sz="2000" dirty="0">
                <a:solidFill>
                  <a:srgbClr val="002060"/>
                </a:solidFill>
              </a:rPr>
              <a:t>(technikum informatyczne IVA)</a:t>
            </a:r>
            <a:br>
              <a:rPr lang="pl-PL" sz="2000" dirty="0">
                <a:solidFill>
                  <a:srgbClr val="002060"/>
                </a:solidFill>
              </a:rPr>
            </a:br>
            <a:r>
              <a:rPr lang="pl-PL" sz="2000" dirty="0">
                <a:solidFill>
                  <a:srgbClr val="C00000"/>
                </a:solidFill>
              </a:rPr>
              <a:t>KLAUDIUSZ ŁAZNOWSKI </a:t>
            </a:r>
            <a:r>
              <a:rPr lang="pl-PL" sz="2000" dirty="0">
                <a:solidFill>
                  <a:srgbClr val="002060"/>
                </a:solidFill>
              </a:rPr>
              <a:t>(technikum informatyczne IVA)</a:t>
            </a:r>
            <a:br>
              <a:rPr lang="pl-PL" sz="2000" dirty="0">
                <a:solidFill>
                  <a:srgbClr val="C00000"/>
                </a:solidFill>
              </a:rPr>
            </a:br>
            <a:r>
              <a:rPr lang="pl-PL" sz="2000" dirty="0">
                <a:solidFill>
                  <a:srgbClr val="C00000"/>
                </a:solidFill>
              </a:rPr>
              <a:t>KAROL SENSKE </a:t>
            </a:r>
            <a:r>
              <a:rPr lang="pl-PL" sz="2000" dirty="0">
                <a:solidFill>
                  <a:srgbClr val="002060"/>
                </a:solidFill>
              </a:rPr>
              <a:t>(technikum informatyczne IVA)</a:t>
            </a:r>
            <a:br>
              <a:rPr lang="pl-PL" sz="2000" dirty="0">
                <a:solidFill>
                  <a:srgbClr val="002060"/>
                </a:solidFill>
              </a:rPr>
            </a:br>
            <a:r>
              <a:rPr lang="pl-PL" sz="2000" dirty="0">
                <a:solidFill>
                  <a:srgbClr val="C00000"/>
                </a:solidFill>
              </a:rPr>
              <a:t>MATEUSZ ZAPALSKI </a:t>
            </a:r>
            <a:r>
              <a:rPr lang="pl-PL" sz="2000" dirty="0">
                <a:solidFill>
                  <a:srgbClr val="002060"/>
                </a:solidFill>
              </a:rPr>
              <a:t>(technikum logistyczne IVA)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002060"/>
                </a:solidFill>
              </a:rPr>
              <a:t>Stypendyści Starosty Sępoleńskiego:</a:t>
            </a:r>
            <a:br>
              <a:rPr lang="pl-PL" sz="2000" dirty="0">
                <a:solidFill>
                  <a:srgbClr val="002060"/>
                </a:solidFill>
              </a:rPr>
            </a:br>
            <a:r>
              <a:rPr lang="pl-PL" sz="2000" dirty="0">
                <a:solidFill>
                  <a:srgbClr val="C00000"/>
                </a:solidFill>
              </a:rPr>
              <a:t>BARTOSZ ŚNIEG </a:t>
            </a:r>
            <a:r>
              <a:rPr lang="pl-PL" sz="2000" dirty="0">
                <a:solidFill>
                  <a:srgbClr val="002060"/>
                </a:solidFill>
              </a:rPr>
              <a:t>(technikum informatyczne IVA)</a:t>
            </a:r>
            <a:br>
              <a:rPr lang="pl-PL" sz="2000" dirty="0">
                <a:solidFill>
                  <a:srgbClr val="002060"/>
                </a:solidFill>
              </a:rPr>
            </a:br>
            <a:r>
              <a:rPr lang="pl-PL" sz="2000" dirty="0">
                <a:solidFill>
                  <a:srgbClr val="C00000"/>
                </a:solidFill>
              </a:rPr>
              <a:t>KATARZYNA KOZEK </a:t>
            </a:r>
            <a:r>
              <a:rPr lang="pl-PL" sz="2000" dirty="0">
                <a:solidFill>
                  <a:srgbClr val="002060"/>
                </a:solidFill>
              </a:rPr>
              <a:t>(technikum logistyczne IIIA)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002060"/>
                </a:solidFill>
              </a:rPr>
              <a:t>Stypendystka Marszałka Województwa </a:t>
            </a:r>
            <a:br>
              <a:rPr lang="pl-PL" sz="2000" b="1" dirty="0">
                <a:solidFill>
                  <a:srgbClr val="002060"/>
                </a:solidFill>
              </a:rPr>
            </a:br>
            <a:r>
              <a:rPr lang="pl-PL" sz="2000" b="1" dirty="0">
                <a:solidFill>
                  <a:srgbClr val="002060"/>
                </a:solidFill>
              </a:rPr>
              <a:t>Kujawsko-Pomorskiego</a:t>
            </a:r>
            <a:br>
              <a:rPr lang="pl-PL" sz="2000" dirty="0">
                <a:solidFill>
                  <a:srgbClr val="C00000"/>
                </a:solidFill>
              </a:rPr>
            </a:br>
            <a:r>
              <a:rPr lang="pl-PL" sz="2000" dirty="0">
                <a:solidFill>
                  <a:srgbClr val="C00000"/>
                </a:solidFill>
              </a:rPr>
              <a:t>KATARZYNA KLUNDER </a:t>
            </a:r>
            <a:r>
              <a:rPr lang="pl-PL" sz="2000" dirty="0">
                <a:solidFill>
                  <a:srgbClr val="002060"/>
                </a:solidFill>
              </a:rPr>
              <a:t>(technikum logistyczne 4A)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5299" r="33463" b="-1"/>
          <a:stretch/>
        </p:blipFill>
        <p:spPr>
          <a:xfrm>
            <a:off x="6308658" y="1632821"/>
            <a:ext cx="2487675" cy="3513457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329275"/>
            <a:ext cx="3491880" cy="2329057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915715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59832" y="836712"/>
            <a:ext cx="5205264" cy="11430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n-ea"/>
                <a:cs typeface="+mn-cs"/>
              </a:rPr>
              <a:t>KONTAKT</a:t>
            </a:r>
            <a:r>
              <a:rPr lang="pl-PL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4525963"/>
          </a:xfrm>
        </p:spPr>
        <p:txBody>
          <a:bodyPr/>
          <a:lstStyle/>
          <a:p>
            <a:pPr marL="419100" indent="-382588">
              <a:spcBef>
                <a:spcPts val="600"/>
              </a:spcBef>
              <a:spcAft>
                <a:spcPts val="1425"/>
              </a:spcAft>
              <a:buClr>
                <a:srgbClr val="DDDDDD"/>
              </a:buClr>
              <a:buSzPct val="80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pl-PL" b="1" dirty="0">
                <a:solidFill>
                  <a:srgbClr val="002060"/>
                </a:solidFill>
              </a:rPr>
              <a:t>	E-mail: sekretariat@ckziu-wiecbork.pl</a:t>
            </a:r>
          </a:p>
          <a:p>
            <a:pPr marL="419100" indent="-382588">
              <a:spcBef>
                <a:spcPts val="600"/>
              </a:spcBef>
              <a:spcAft>
                <a:spcPts val="1425"/>
              </a:spcAft>
              <a:buClr>
                <a:srgbClr val="DDDDDD"/>
              </a:buClr>
              <a:buSzPct val="80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pl-PL" b="1" dirty="0">
                <a:solidFill>
                  <a:srgbClr val="002060"/>
                </a:solidFill>
              </a:rPr>
              <a:t>	TEL. 52 / 3897 055</a:t>
            </a:r>
            <a:br>
              <a:rPr lang="pl-PL" b="1" dirty="0">
                <a:solidFill>
                  <a:srgbClr val="002060"/>
                </a:solidFill>
              </a:rPr>
            </a:br>
            <a:r>
              <a:rPr lang="pl-PL" b="1" dirty="0">
                <a:solidFill>
                  <a:srgbClr val="002060"/>
                </a:solidFill>
              </a:rPr>
              <a:t>FAX 52 / 3897 160</a:t>
            </a:r>
            <a:br>
              <a:rPr lang="pl-PL" b="1" dirty="0">
                <a:solidFill>
                  <a:srgbClr val="002060"/>
                </a:solidFill>
              </a:rPr>
            </a:br>
            <a:r>
              <a:rPr lang="pl-PL" b="1" dirty="0">
                <a:solidFill>
                  <a:srgbClr val="002060"/>
                </a:solidFill>
              </a:rPr>
              <a:t>UL. POCZTOWA 14B</a:t>
            </a:r>
            <a:br>
              <a:rPr lang="pl-PL" b="1" dirty="0">
                <a:solidFill>
                  <a:srgbClr val="002060"/>
                </a:solidFill>
              </a:rPr>
            </a:br>
            <a:r>
              <a:rPr lang="pl-PL" b="1" dirty="0">
                <a:solidFill>
                  <a:srgbClr val="002060"/>
                </a:solidFill>
              </a:rPr>
              <a:t>89-410 WIĘCBORK</a:t>
            </a:r>
          </a:p>
          <a:p>
            <a:pPr marL="419100" indent="-382588">
              <a:spcBef>
                <a:spcPts val="600"/>
              </a:spcBef>
              <a:spcAft>
                <a:spcPts val="1425"/>
              </a:spcAft>
              <a:buClr>
                <a:srgbClr val="DDDDDD"/>
              </a:buClr>
              <a:buSzPct val="8000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pl-PL" b="1" dirty="0">
                <a:solidFill>
                  <a:srgbClr val="002060"/>
                </a:solidFill>
              </a:rPr>
              <a:t>	</a:t>
            </a:r>
            <a:r>
              <a:rPr lang="pl-PL" b="1" dirty="0">
                <a:solidFill>
                  <a:srgbClr val="C00000"/>
                </a:solidFill>
              </a:rPr>
              <a:t>Strona internetowa:</a:t>
            </a:r>
            <a:br>
              <a:rPr lang="pl-PL" b="1" dirty="0">
                <a:solidFill>
                  <a:srgbClr val="C00000"/>
                </a:solidFill>
              </a:rPr>
            </a:br>
            <a:r>
              <a:rPr lang="pl-PL" b="1" dirty="0">
                <a:solidFill>
                  <a:srgbClr val="C00000"/>
                </a:solidFill>
              </a:rPr>
              <a:t>http://ckziu-wiecbork.pl </a:t>
            </a:r>
          </a:p>
          <a:p>
            <a:pPr marL="419100" indent="-382588">
              <a:spcBef>
                <a:spcPts val="600"/>
              </a:spcBef>
              <a:spcAft>
                <a:spcPts val="1425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endParaRPr lang="pl-PL" b="1" dirty="0">
              <a:solidFill>
                <a:srgbClr val="002060"/>
              </a:solidFill>
            </a:endParaRPr>
          </a:p>
          <a:p>
            <a:pPr>
              <a:buNone/>
            </a:pPr>
            <a:endParaRPr lang="pl-PL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15816" y="1268760"/>
            <a:ext cx="6069360" cy="4032448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br>
              <a:rPr lang="pl-PL" sz="6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pl-PL" sz="4800" b="1" spc="60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n-ea"/>
                <a:cs typeface="+mn-cs"/>
              </a:rPr>
              <a:t>ZAPRASZAMY </a:t>
            </a:r>
            <a:br>
              <a:rPr lang="pl-PL" sz="4800" b="1" spc="60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n-ea"/>
                <a:cs typeface="+mn-cs"/>
              </a:rPr>
            </a:br>
            <a:r>
              <a:rPr lang="pl-PL" sz="4800" b="1" spc="60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n-ea"/>
                <a:cs typeface="+mn-cs"/>
              </a:rPr>
              <a:t>NA DRZWI OTWARTE</a:t>
            </a:r>
            <a:br>
              <a:rPr lang="pl-PL" sz="4800" b="1" spc="60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n-ea"/>
                <a:cs typeface="+mn-cs"/>
              </a:rPr>
            </a:br>
            <a:r>
              <a:rPr lang="pl-PL" sz="32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28 KWIETNIA 2020 </a:t>
            </a:r>
            <a:r>
              <a:rPr lang="pl-PL" sz="4800" b="1" spc="60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n-ea"/>
                <a:cs typeface="+mn-cs"/>
                <a:sym typeface="Wingdings"/>
              </a:rPr>
              <a:t></a:t>
            </a:r>
            <a:endParaRPr lang="pl-PL" sz="4800" b="1" spc="60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3" y="3645024"/>
            <a:ext cx="3062269" cy="304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01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F81369-646B-43E9-918D-A1325E0A5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620688"/>
            <a:ext cx="8229600" cy="11430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KWALIFIKACJE? </a:t>
            </a:r>
            <a:b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</a:br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A CO TO TAKIEGO?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5E26A7-5A25-4BDE-80C2-EEDFD3413F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4525963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800" b="1" dirty="0">
                <a:solidFill>
                  <a:srgbClr val="002060"/>
                </a:solidFill>
              </a:rPr>
              <a:t>Kwalifikacje</a:t>
            </a:r>
            <a:r>
              <a:rPr lang="pl-PL" sz="2800" dirty="0">
                <a:solidFill>
                  <a:srgbClr val="002060"/>
                </a:solidFill>
              </a:rPr>
              <a:t> w zawodzie to zestawy oczekiwanych efektów kształcenia: wiedzy, umiejętności zawodowych oraz kompetencji personalnych i społecznych, pozwalające na samodzielne wykonywanie zadań zawodowych. </a:t>
            </a:r>
            <a:br>
              <a:rPr lang="pl-PL" sz="2800" dirty="0">
                <a:solidFill>
                  <a:srgbClr val="002060"/>
                </a:solidFill>
              </a:rPr>
            </a:br>
            <a:r>
              <a:rPr lang="pl-PL" sz="1900" dirty="0">
                <a:solidFill>
                  <a:srgbClr val="C00000"/>
                </a:solidFill>
              </a:rPr>
              <a:t>Chcąc uzyskać tytuł technika (tytuł ukończenia Technikum) </a:t>
            </a:r>
            <a:br>
              <a:rPr lang="pl-PL" sz="1900" dirty="0">
                <a:solidFill>
                  <a:srgbClr val="C00000"/>
                </a:solidFill>
              </a:rPr>
            </a:br>
            <a:r>
              <a:rPr lang="pl-PL" sz="1900" dirty="0">
                <a:solidFill>
                  <a:srgbClr val="C00000"/>
                </a:solidFill>
              </a:rPr>
              <a:t>lub wykwalifikowanego robotnika (tytuł ukończenia Branżowej </a:t>
            </a:r>
            <a:br>
              <a:rPr lang="pl-PL" sz="1900" dirty="0">
                <a:solidFill>
                  <a:srgbClr val="C00000"/>
                </a:solidFill>
              </a:rPr>
            </a:br>
            <a:r>
              <a:rPr lang="pl-PL" sz="1900" dirty="0">
                <a:solidFill>
                  <a:srgbClr val="C00000"/>
                </a:solidFill>
              </a:rPr>
              <a:t>Szkoły I stopnia) należy ukończyć wszystkie kwalifikacje </a:t>
            </a:r>
            <a:br>
              <a:rPr lang="pl-PL" sz="1900" dirty="0">
                <a:solidFill>
                  <a:srgbClr val="C00000"/>
                </a:solidFill>
              </a:rPr>
            </a:br>
            <a:r>
              <a:rPr lang="pl-PL" sz="1900" dirty="0">
                <a:solidFill>
                  <a:srgbClr val="C00000"/>
                </a:solidFill>
              </a:rPr>
              <a:t>wyodrębnione w zawodzie.</a:t>
            </a:r>
          </a:p>
        </p:txBody>
      </p:sp>
      <p:pic>
        <p:nvPicPr>
          <p:cNvPr id="5" name="Obraz 4" descr="Obraz zawierający osoba, stół, wewnątrz, siedzi&#10;&#10;Opis wygenerowany automatycznie">
            <a:extLst>
              <a:ext uri="{FF2B5EF4-FFF2-40B4-BE49-F238E27FC236}">
                <a16:creationId xmlns:a16="http://schemas.microsoft.com/office/drawing/2014/main" id="{3FAC0F4F-6113-41D6-9F59-D2586CFD9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204" y="4941168"/>
            <a:ext cx="2682044" cy="1788029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</p:spTree>
    <p:extLst>
      <p:ext uri="{BB962C8B-B14F-4D97-AF65-F5344CB8AC3E}">
        <p14:creationId xmlns:p14="http://schemas.microsoft.com/office/powerpoint/2010/main" val="1987546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09664" y="565157"/>
            <a:ext cx="5915000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TO KIEDY DYPLOM?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BFD033E-0412-43EA-8ECE-90BD67478AA2}"/>
              </a:ext>
            </a:extLst>
          </p:cNvPr>
          <p:cNvSpPr txBox="1"/>
          <p:nvPr/>
        </p:nvSpPr>
        <p:spPr>
          <a:xfrm>
            <a:off x="3707904" y="2348880"/>
            <a:ext cx="3215129" cy="646331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KWALIFIKACJA X</a:t>
            </a:r>
            <a:br>
              <a:rPr lang="pl-PL" dirty="0"/>
            </a:br>
            <a:r>
              <a:rPr lang="pl-PL" b="1" dirty="0">
                <a:solidFill>
                  <a:srgbClr val="002060"/>
                </a:solidFill>
              </a:rPr>
              <a:t>(egzamin)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BFE2B0D-48A6-417A-AD3F-4CF34C8890E2}"/>
              </a:ext>
            </a:extLst>
          </p:cNvPr>
          <p:cNvSpPr txBox="1"/>
          <p:nvPr/>
        </p:nvSpPr>
        <p:spPr>
          <a:xfrm>
            <a:off x="3717235" y="4568763"/>
            <a:ext cx="3205798" cy="646331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lvl="0" algn="ctr"/>
            <a:r>
              <a:rPr lang="pl-PL" spc="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ŚWIADECTWO UKOŃCZENIA SZKOŁY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AB2B461-3C5D-4347-9DE5-557BE1DBB6AB}"/>
              </a:ext>
            </a:extLst>
          </p:cNvPr>
          <p:cNvSpPr txBox="1"/>
          <p:nvPr/>
        </p:nvSpPr>
        <p:spPr>
          <a:xfrm>
            <a:off x="2692171" y="5703020"/>
            <a:ext cx="5237263" cy="830997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sz="2400" b="1" dirty="0">
                <a:solidFill>
                  <a:srgbClr val="C00000"/>
                </a:solidFill>
              </a:rPr>
              <a:t>TYTUŁ TECHNIKA </a:t>
            </a:r>
            <a:br>
              <a:rPr lang="pl-PL" sz="2400" b="1" dirty="0">
                <a:solidFill>
                  <a:srgbClr val="C00000"/>
                </a:solidFill>
              </a:rPr>
            </a:br>
            <a:r>
              <a:rPr lang="pl-PL" sz="2400" b="1" dirty="0">
                <a:solidFill>
                  <a:srgbClr val="C00000"/>
                </a:solidFill>
              </a:rPr>
              <a:t>W DANYM ZAWODZIE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978A1DA-BD86-4C00-B117-4AD080965EBD}"/>
              </a:ext>
            </a:extLst>
          </p:cNvPr>
          <p:cNvSpPr txBox="1"/>
          <p:nvPr/>
        </p:nvSpPr>
        <p:spPr>
          <a:xfrm>
            <a:off x="4986767" y="2833520"/>
            <a:ext cx="568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j-ea"/>
                <a:cs typeface="+mj-cs"/>
              </a:rPr>
              <a:t>+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D274587-224D-45D7-BDC3-63F3B0E20773}"/>
              </a:ext>
            </a:extLst>
          </p:cNvPr>
          <p:cNvSpPr txBox="1"/>
          <p:nvPr/>
        </p:nvSpPr>
        <p:spPr>
          <a:xfrm>
            <a:off x="4986767" y="5059572"/>
            <a:ext cx="352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j-ea"/>
                <a:cs typeface="+mj-cs"/>
              </a:rPr>
              <a:t>=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2DC5AE1-BBFB-438F-A338-E81084905345}"/>
              </a:ext>
            </a:extLst>
          </p:cNvPr>
          <p:cNvSpPr txBox="1"/>
          <p:nvPr/>
        </p:nvSpPr>
        <p:spPr>
          <a:xfrm>
            <a:off x="3707904" y="3434506"/>
            <a:ext cx="3205798" cy="646331"/>
          </a:xfrm>
          <a:prstGeom prst="rect">
            <a:avLst/>
          </a:prstGeom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>
            <a:defPPr>
              <a:defRPr lang="en-US"/>
            </a:defPPr>
            <a:lvl1pPr lvl="0" algn="ctr">
              <a:defRPr spc="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dirty="0"/>
              <a:t>KWALIFIKACJA Y</a:t>
            </a:r>
          </a:p>
          <a:p>
            <a:r>
              <a:rPr lang="pl-PL" b="1" dirty="0">
                <a:solidFill>
                  <a:srgbClr val="002060"/>
                </a:solidFill>
              </a:rPr>
              <a:t>(egzamin)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15AC25C-FAED-4925-9964-98BF64506280}"/>
              </a:ext>
            </a:extLst>
          </p:cNvPr>
          <p:cNvSpPr txBox="1"/>
          <p:nvPr/>
        </p:nvSpPr>
        <p:spPr>
          <a:xfrm>
            <a:off x="4910784" y="3912382"/>
            <a:ext cx="568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  <a:ea typeface="+mj-ea"/>
                <a:cs typeface="+mj-cs"/>
              </a:rPr>
              <a:t>+</a:t>
            </a:r>
          </a:p>
        </p:txBody>
      </p:sp>
      <p:pic>
        <p:nvPicPr>
          <p:cNvPr id="5" name="Obraz 4" descr="Obraz zawierający obiekt&#10;&#10;Opis wygenerowany automatycznie">
            <a:extLst>
              <a:ext uri="{FF2B5EF4-FFF2-40B4-BE49-F238E27FC236}">
                <a16:creationId xmlns:a16="http://schemas.microsoft.com/office/drawing/2014/main" id="{DE01C31F-E3EC-44C4-94A3-BF06B6A88E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66" y="2592562"/>
            <a:ext cx="3340383" cy="222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8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15816" y="908720"/>
            <a:ext cx="5915000" cy="114300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pl-PL" sz="4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Franklin Gothic Book" panose="020B0503020102020204" pitchFamily="34" charset="0"/>
              </a:rPr>
              <a:t>TECHNIK HOTELARSTWA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608" y="2708920"/>
            <a:ext cx="7632848" cy="2251065"/>
          </a:xfr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400" b="1" dirty="0">
                <a:solidFill>
                  <a:srgbClr val="002060"/>
                </a:solidFill>
              </a:rPr>
              <a:t>Czy wiesz, że … </a:t>
            </a:r>
            <a:br>
              <a:rPr lang="pl-PL" sz="2400" dirty="0">
                <a:solidFill>
                  <a:srgbClr val="002060"/>
                </a:solidFill>
              </a:rPr>
            </a:br>
            <a:r>
              <a:rPr lang="pl-PL" sz="2400" dirty="0">
                <a:solidFill>
                  <a:srgbClr val="002060"/>
                </a:solidFill>
              </a:rPr>
              <a:t>w Polsce branża turystyczna to prężnie rozwijający się sektor gospodarki, zapewnia stałe zatrudnienie i kreuje nowe miejsca pracy?</a:t>
            </a:r>
          </a:p>
        </p:txBody>
      </p:sp>
      <p:pic>
        <p:nvPicPr>
          <p:cNvPr id="6" name="Obraz 5" descr="Obraz zawierający osoba, mężczyzna, wewnątrz, ściana&#10;&#10;Opis wygenerowany automatycznie">
            <a:extLst>
              <a:ext uri="{FF2B5EF4-FFF2-40B4-BE49-F238E27FC236}">
                <a16:creationId xmlns:a16="http://schemas.microsoft.com/office/drawing/2014/main" id="{7E2AF51E-5D8A-4D1C-8A26-FA4910AB64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80"/>
          <a:stretch/>
        </p:blipFill>
        <p:spPr>
          <a:xfrm>
            <a:off x="5508104" y="4388448"/>
            <a:ext cx="3570734" cy="2364161"/>
          </a:xfrm>
          <a:prstGeom prst="rect">
            <a:avLst/>
          </a:prstGeom>
          <a:ln w="41275">
            <a:gradFill flip="none" rotWithShape="1">
              <a:gsLst>
                <a:gs pos="900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1C0762B-3438-4663-AF41-DCE58C3D9394}"/>
              </a:ext>
            </a:extLst>
          </p:cNvPr>
          <p:cNvSpPr txBox="1"/>
          <p:nvPr/>
        </p:nvSpPr>
        <p:spPr>
          <a:xfrm>
            <a:off x="3059832" y="1728554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002060"/>
                </a:solidFill>
              </a:rPr>
              <a:t>z elementami kelnersko- </a:t>
            </a:r>
            <a:r>
              <a:rPr lang="pl-PL" dirty="0" err="1">
                <a:solidFill>
                  <a:srgbClr val="002060"/>
                </a:solidFill>
              </a:rPr>
              <a:t>baristycznymi</a:t>
            </a:r>
            <a:endParaRPr lang="pl-PL" dirty="0">
              <a:solidFill>
                <a:srgbClr val="002060"/>
              </a:solidFill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2527943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8851</TotalTime>
  <Words>1480</Words>
  <Application>Microsoft Office PowerPoint</Application>
  <PresentationFormat>Pokaz na ekranie (4:3)</PresentationFormat>
  <Paragraphs>227</Paragraphs>
  <Slides>62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62</vt:i4>
      </vt:variant>
    </vt:vector>
  </HeadingPairs>
  <TitlesOfParts>
    <vt:vector size="66" baseType="lpstr">
      <vt:lpstr>Arial</vt:lpstr>
      <vt:lpstr>Calibri</vt:lpstr>
      <vt:lpstr>Franklin Gothic Book</vt:lpstr>
      <vt:lpstr>Motyw pakietu Office</vt:lpstr>
      <vt:lpstr>CENTRUM KSZTAŁCENIA  ZAWODOWEGO I USTAWICZNEGO  W WIĘCBORKU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KWALIFIKACJE?  A CO TO TAKIEGO?</vt:lpstr>
      <vt:lpstr>TO KIEDY DYPLOM?</vt:lpstr>
      <vt:lpstr>TECHNIK HOTELARSTWA</vt:lpstr>
      <vt:lpstr>TECHNIK HOTELARSTWA</vt:lpstr>
      <vt:lpstr>Technik hotelarstwa może pracować jako:</vt:lpstr>
      <vt:lpstr>PERSPEKTYWA  ZATRUDNIENIA</vt:lpstr>
      <vt:lpstr>TECHNIK ŻYWIENIA  I USŁUG GASTRONOMICZNYCH  </vt:lpstr>
      <vt:lpstr>TECHNIK ŻYWIENIA  I USŁUG GASTRONOMICZNYCH  </vt:lpstr>
      <vt:lpstr>PERSPEKTYWA  ZATRUDNIENIA</vt:lpstr>
      <vt:lpstr>TECHNIK EKONOMISTA</vt:lpstr>
      <vt:lpstr>TECHNIK EKONOMISTA</vt:lpstr>
      <vt:lpstr>PERSPEKTYWA  ZATRUDNIENIA</vt:lpstr>
      <vt:lpstr>LOGISTYKA TO:</vt:lpstr>
      <vt:lpstr>TECHNIK LOGISTYK</vt:lpstr>
      <vt:lpstr>TECHNIK LOGISTYK</vt:lpstr>
      <vt:lpstr>MIEJSCA PRACY:</vt:lpstr>
      <vt:lpstr>TECHNIK INFORMATYK</vt:lpstr>
      <vt:lpstr>TECHNIK INFORMATYK</vt:lpstr>
      <vt:lpstr>ZATRUDNIENIE</vt:lpstr>
      <vt:lpstr>BRANŻOWA SZKOŁA I stopnia </vt:lpstr>
      <vt:lpstr>Prezentacja programu PowerPoint</vt:lpstr>
      <vt:lpstr>SPRZEDAWCA </vt:lpstr>
      <vt:lpstr>WIELOZAWODOWA </vt:lpstr>
      <vt:lpstr>   NAJWAŻNIEJSZYCH POWODÓW,  dla których  warto wybrać  CENTRUM KSZTAŁCENIA ZAWODOWEGO  i USTAWICZNEGO W WIĘCBORKU</vt:lpstr>
      <vt:lpstr>1. Tradycja i ugruntowana pozycja w środowisku lokalnym</vt:lpstr>
      <vt:lpstr>2. Praktyki i staże zagraniczne</vt:lpstr>
      <vt:lpstr>   Staże zagraniczne   Erasmus+ </vt:lpstr>
      <vt:lpstr>Prezentacja programu PowerPoint</vt:lpstr>
      <vt:lpstr>Prezentacja programu PowerPoint</vt:lpstr>
      <vt:lpstr>   Praktyki i staże zagraniczne - historia</vt:lpstr>
      <vt:lpstr>Prezentacja programu PowerPoint</vt:lpstr>
      <vt:lpstr>3. Internat</vt:lpstr>
      <vt:lpstr>4. Szeroka oferta kursów  w ramach projektu  „Mój start w życie zawodowe”</vt:lpstr>
      <vt:lpstr>5. Bogato wyposażone sale lekcyjne</vt:lpstr>
      <vt:lpstr>6. Atrakcyjna baza sportowa</vt:lpstr>
      <vt:lpstr>7. Współpraca z pracodawcami  i stowarzyszeniami </vt:lpstr>
      <vt:lpstr>8. Wyjazdy studyjne  i liczne warsztaty</vt:lpstr>
      <vt:lpstr>9. Dobrze rozwinięta samorządność  </vt:lpstr>
      <vt:lpstr>10. Wolontariat  </vt:lpstr>
      <vt:lpstr>Z ŻYCIA SZKOŁY </vt:lpstr>
      <vt:lpstr>OTRZĘSINY KLAS 1 </vt:lpstr>
      <vt:lpstr>DZIEŃ EDUKACJI NARODOWEJ  </vt:lpstr>
      <vt:lpstr>MIKOŁAJKI</vt:lpstr>
      <vt:lpstr>ŚWIĘTO ODZYSKANIA NIEPODLEGŁOŚCI               11 LISTOPADA </vt:lpstr>
      <vt:lpstr>1 GRUDNIA MIĘDZYNARODOWY  DZIEŃ AIDS </vt:lpstr>
      <vt:lpstr>MIĘDZYNARODOWY DZIEŃ BEZ PAPIEROSA AKCJA „ŻYJ ZDROWO – KOLOROWO”</vt:lpstr>
      <vt:lpstr>POWIATOWY   POKAZ  STOŁÓW   WIGILIJNYCH </vt:lpstr>
      <vt:lpstr>POWIATOWY   POKAZ   STOŁÓW   WIELKANOCNYCH</vt:lpstr>
      <vt:lpstr>BOŻE NARODZENIE</vt:lpstr>
      <vt:lpstr>DZIEŃ ZAWODOWCA </vt:lpstr>
      <vt:lpstr>POZNAŃ            GAMES  ARENA </vt:lpstr>
      <vt:lpstr>Prezentacja programu PowerPoint</vt:lpstr>
      <vt:lpstr>Prezentacja programu PowerPoint</vt:lpstr>
      <vt:lpstr> NASI STYPENDYŚCI</vt:lpstr>
      <vt:lpstr>KONTAKT </vt:lpstr>
      <vt:lpstr> ZAPRASZAMY  NA DRZWI OTWARTE 28 KWIETNIA 2020 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Andy</dc:creator>
  <cp:lastModifiedBy>Sekretariat</cp:lastModifiedBy>
  <cp:revision>389</cp:revision>
  <dcterms:created xsi:type="dcterms:W3CDTF">2013-02-12T20:35:36Z</dcterms:created>
  <dcterms:modified xsi:type="dcterms:W3CDTF">2020-04-28T09:30:08Z</dcterms:modified>
</cp:coreProperties>
</file>