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2" r:id="rId3"/>
    <p:sldId id="257" r:id="rId4"/>
    <p:sldId id="258" r:id="rId5"/>
    <p:sldId id="259" r:id="rId6"/>
    <p:sldId id="260" r:id="rId7"/>
    <p:sldId id="261" r:id="rId8"/>
    <p:sldId id="263" r:id="rId9"/>
    <p:sldId id="264"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5A1601-EADE-4A12-8C1D-7ABE125E1967}" v="265" dt="2022-02-15T08:44:13.450"/>
    <p1510:client id="{AF9BD9D3-9C5D-4EC3-9BB2-184743CF717C}" v="206" dt="2022-02-15T09:25:07.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891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372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3899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1688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12245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45140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56228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1447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834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4445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255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0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298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118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136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9582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422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2/15/2022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5151233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Twoje dane twoja sprawa</a:t>
            </a:r>
          </a:p>
        </p:txBody>
      </p:sp>
      <p:sp>
        <p:nvSpPr>
          <p:cNvPr id="3" name="Podtytuł 2"/>
          <p:cNvSpPr>
            <a:spLocks noGrp="1"/>
          </p:cNvSpPr>
          <p:nvPr>
            <p:ph type="subTitle" idx="1"/>
          </p:nvPr>
        </p:nvSpPr>
        <p:spPr/>
        <p:txBody>
          <a:bodyPr/>
          <a:lstStyle/>
          <a:p>
            <a:r>
              <a:rPr lang="pl-PL" dirty="0"/>
              <a:t>Witek Michałowski 2TR</a:t>
            </a:r>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F96455-94C7-483E-9D83-B5BBAC777C09}"/>
              </a:ext>
            </a:extLst>
          </p:cNvPr>
          <p:cNvSpPr>
            <a:spLocks noGrp="1"/>
          </p:cNvSpPr>
          <p:nvPr>
            <p:ph type="title"/>
          </p:nvPr>
        </p:nvSpPr>
        <p:spPr/>
        <p:txBody>
          <a:bodyPr/>
          <a:lstStyle/>
          <a:p>
            <a:r>
              <a:rPr lang="pl-PL" b="1" dirty="0"/>
              <a:t>28 stycznia 2022 DZIEŃ OCHRONY DANYCH OSOBOWYCH</a:t>
            </a:r>
            <a:endParaRPr lang="pl-PL" dirty="0"/>
          </a:p>
          <a:p>
            <a:endParaRPr lang="pl-PL" dirty="0"/>
          </a:p>
        </p:txBody>
      </p:sp>
      <p:pic>
        <p:nvPicPr>
          <p:cNvPr id="6" name="Obraz 6">
            <a:extLst>
              <a:ext uri="{FF2B5EF4-FFF2-40B4-BE49-F238E27FC236}">
                <a16:creationId xmlns:a16="http://schemas.microsoft.com/office/drawing/2014/main" id="{93595E0E-F610-4060-95F5-20F6F0C10DB9}"/>
              </a:ext>
            </a:extLst>
          </p:cNvPr>
          <p:cNvPicPr>
            <a:picLocks noChangeAspect="1"/>
          </p:cNvPicPr>
          <p:nvPr/>
        </p:nvPicPr>
        <p:blipFill>
          <a:blip r:embed="rId2"/>
          <a:stretch>
            <a:fillRect/>
          </a:stretch>
        </p:blipFill>
        <p:spPr>
          <a:xfrm>
            <a:off x="141962" y="1854539"/>
            <a:ext cx="11918514" cy="3952675"/>
          </a:xfrm>
          <a:prstGeom prst="rect">
            <a:avLst/>
          </a:prstGeom>
        </p:spPr>
      </p:pic>
    </p:spTree>
    <p:extLst>
      <p:ext uri="{BB962C8B-B14F-4D97-AF65-F5344CB8AC3E}">
        <p14:creationId xmlns:p14="http://schemas.microsoft.com/office/powerpoint/2010/main" val="377561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E9017C-02C6-4B93-82CB-4CA016A592E8}"/>
              </a:ext>
            </a:extLst>
          </p:cNvPr>
          <p:cNvSpPr>
            <a:spLocks noGrp="1"/>
          </p:cNvSpPr>
          <p:nvPr>
            <p:ph type="title"/>
          </p:nvPr>
        </p:nvSpPr>
        <p:spPr>
          <a:xfrm>
            <a:off x="1045901" y="299581"/>
            <a:ext cx="10457123" cy="2138818"/>
          </a:xfrm>
        </p:spPr>
        <p:txBody>
          <a:bodyPr>
            <a:normAutofit/>
          </a:bodyPr>
          <a:lstStyle/>
          <a:p>
            <a:pPr algn="l"/>
            <a:r>
              <a:rPr lang="pl-PL" sz="3200" b="1" dirty="0"/>
              <a:t>10 zasad ochrony prywatności przy instalowaniu aplikacji</a:t>
            </a:r>
          </a:p>
          <a:p>
            <a:pPr lvl="1" algn="l"/>
            <a:br>
              <a:rPr lang="en-US" dirty="0"/>
            </a:br>
            <a:endParaRPr lang="pl-PL" b="1"/>
          </a:p>
          <a:p>
            <a:endParaRPr lang="pl-PL" dirty="0"/>
          </a:p>
        </p:txBody>
      </p:sp>
      <p:sp>
        <p:nvSpPr>
          <p:cNvPr id="3" name="Symbol zastępczy zawartości 2">
            <a:extLst>
              <a:ext uri="{FF2B5EF4-FFF2-40B4-BE49-F238E27FC236}">
                <a16:creationId xmlns:a16="http://schemas.microsoft.com/office/drawing/2014/main" id="{60869955-44CE-49BE-B3A1-EC95B002CC88}"/>
              </a:ext>
            </a:extLst>
          </p:cNvPr>
          <p:cNvSpPr>
            <a:spLocks noGrp="1"/>
          </p:cNvSpPr>
          <p:nvPr>
            <p:ph idx="1"/>
          </p:nvPr>
        </p:nvSpPr>
        <p:spPr>
          <a:xfrm>
            <a:off x="1108529" y="1570971"/>
            <a:ext cx="10394494" cy="4220229"/>
          </a:xfrm>
        </p:spPr>
        <p:txBody>
          <a:bodyPr vert="horz" lIns="91440" tIns="45720" rIns="91440" bIns="45720" rtlCol="0" anchor="ctr">
            <a:noAutofit/>
          </a:bodyPr>
          <a:lstStyle/>
          <a:p>
            <a:pPr marL="0" indent="0">
              <a:buNone/>
            </a:pPr>
            <a:r>
              <a:rPr lang="pl-PL" b="1" dirty="0"/>
              <a:t>Podczas instalowania aplikacji</a:t>
            </a:r>
          </a:p>
          <a:p>
            <a:pPr marL="0" indent="0">
              <a:buNone/>
            </a:pPr>
            <a:r>
              <a:rPr lang="pl-PL" sz="2000" dirty="0"/>
              <a:t>1 </a:t>
            </a:r>
            <a:r>
              <a:rPr lang="pl-PL" sz="2000" dirty="0">
                <a:ea typeface="+mn-lt"/>
                <a:cs typeface="+mn-lt"/>
              </a:rPr>
              <a:t>Zwracajmy uwagę, czy twórcy i dostawcy aplikacji wywiązują się z obowiązku informacyjnego. Powinni nas poinformować w sposób przejrzysty i zrozumiały o tym, jakie dane osobowe i na jakich warunkach będą przetwarzać. </a:t>
            </a:r>
            <a:endParaRPr lang="pl-PL" sz="2000"/>
          </a:p>
          <a:p>
            <a:pPr marL="0" indent="0">
              <a:buNone/>
            </a:pPr>
            <a:r>
              <a:rPr lang="pl-PL" sz="2000" dirty="0"/>
              <a:t>2 </a:t>
            </a:r>
            <a:r>
              <a:rPr lang="pl-PL" sz="2000" dirty="0">
                <a:ea typeface="+mn-lt"/>
                <a:cs typeface="+mn-lt"/>
              </a:rPr>
              <a:t>Jeżeli dane osobowe są przetwarzane na podstawie naszej zgody, musi być ona wyrażona dobrowolnie, a my musimy mieć świadomość, na co dokładnie się godzimy. Pamiętajmy, że przysługuje nam prawo do wycofania zgody w każdym momencie.</a:t>
            </a:r>
            <a:endParaRPr lang="pl-PL" sz="2000" dirty="0"/>
          </a:p>
          <a:p>
            <a:pPr marL="0" indent="0">
              <a:buNone/>
            </a:pPr>
            <a:r>
              <a:rPr lang="pl-PL" sz="2000" dirty="0"/>
              <a:t>3</a:t>
            </a:r>
            <a:r>
              <a:rPr lang="pl-PL" sz="2000" dirty="0">
                <a:ea typeface="+mn-lt"/>
                <a:cs typeface="+mn-lt"/>
              </a:rPr>
              <a:t> Zapoznajmy się z polityką prywatności, aby mieć pełną świadomość, na co się zgadzamy. Zwracajmy szczególną uwagę na to, czy dana aplikacja udostępnia nasze dane osobowe innym firmom, z którymi współpracuje.</a:t>
            </a:r>
            <a:endParaRPr lang="pl-PL" sz="2000" dirty="0"/>
          </a:p>
        </p:txBody>
      </p:sp>
    </p:spTree>
    <p:extLst>
      <p:ext uri="{BB962C8B-B14F-4D97-AF65-F5344CB8AC3E}">
        <p14:creationId xmlns:p14="http://schemas.microsoft.com/office/powerpoint/2010/main" val="2964250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D54CFC0-CB67-4B6A-8299-92FA4E0862AF}"/>
              </a:ext>
            </a:extLst>
          </p:cNvPr>
          <p:cNvSpPr>
            <a:spLocks noGrp="1"/>
          </p:cNvSpPr>
          <p:nvPr>
            <p:ph idx="1"/>
          </p:nvPr>
        </p:nvSpPr>
        <p:spPr>
          <a:xfrm>
            <a:off x="1118968" y="2249465"/>
            <a:ext cx="10592822" cy="3907077"/>
          </a:xfrm>
        </p:spPr>
        <p:txBody>
          <a:bodyPr>
            <a:normAutofit/>
          </a:bodyPr>
          <a:lstStyle/>
          <a:p>
            <a:pPr marL="0" indent="0">
              <a:buNone/>
            </a:pPr>
            <a:r>
              <a:rPr lang="pl-PL" b="1" dirty="0"/>
              <a:t>Podczas instalowania aplikacji</a:t>
            </a:r>
          </a:p>
          <a:p>
            <a:pPr marL="0" indent="0">
              <a:buNone/>
            </a:pPr>
            <a:r>
              <a:rPr lang="pl-PL" sz="1800" dirty="0"/>
              <a:t>4 </a:t>
            </a:r>
            <a:r>
              <a:rPr lang="pl-PL" sz="1800" dirty="0">
                <a:ea typeface="+mn-lt"/>
                <a:cs typeface="+mn-lt"/>
              </a:rPr>
              <a:t>Zwracajmy uwagę, do jakich danych osobowych i funkcji telefonu aplikacja będzie mieć dostęp. Niektóre aplikacje domagają się dostępu do: informacji o naszej lokalizacji, zdjęć, kontaktów, czy dokumentów, nawet jeżeli nie jest to konieczne do realizacji usługi. </a:t>
            </a:r>
            <a:endParaRPr lang="pl-PL" sz="1800" dirty="0"/>
          </a:p>
          <a:p>
            <a:pPr marL="0" indent="0">
              <a:buNone/>
            </a:pPr>
            <a:r>
              <a:rPr lang="pl-PL" sz="1800" dirty="0"/>
              <a:t>5 </a:t>
            </a:r>
            <a:r>
              <a:rPr lang="pl-PL" sz="1800" dirty="0">
                <a:ea typeface="+mn-lt"/>
                <a:cs typeface="+mn-lt"/>
              </a:rPr>
              <a:t>Jeśli usługi społeczeństwa informacyjnego, takie jak np. gry czy aplikacje edukacyjne, są oferowane dziecku bezpośrednio, zgodę na przetwarzanie danych osobowych dziecka poniżej 16. roku życia musi wyrazić lub zaaprobować jego rodzic/opiekun prawny</a:t>
            </a:r>
          </a:p>
          <a:p>
            <a:pPr marL="0" indent="0">
              <a:buNone/>
            </a:pPr>
            <a:r>
              <a:rPr lang="pl-PL" sz="1800" dirty="0"/>
              <a:t>6 </a:t>
            </a:r>
            <a:r>
              <a:rPr lang="pl-PL" sz="1800" dirty="0">
                <a:ea typeface="+mn-lt"/>
                <a:cs typeface="+mn-lt"/>
              </a:rPr>
              <a:t>W celu ochrony prywatności najmłodszych dzieci, warto korzystać z aplikacji do kontroli rodzicielskiej. Dzięki temu każda aplikacja, z której dziecko chciałoby skorzystać, będzie wymagać zgody rodzica/opiekuna prawnego na jej instalację. Warto też wspólnie z dzieckiem decydować o wyborze aplikacji oraz omówić ustawienia dotyczące ochrony prywatności.</a:t>
            </a:r>
          </a:p>
        </p:txBody>
      </p:sp>
    </p:spTree>
    <p:extLst>
      <p:ext uri="{BB962C8B-B14F-4D97-AF65-F5344CB8AC3E}">
        <p14:creationId xmlns:p14="http://schemas.microsoft.com/office/powerpoint/2010/main" val="195768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0CBA38-BEF7-4689-BBFA-CA1C6DF00BA0}"/>
              </a:ext>
            </a:extLst>
          </p:cNvPr>
          <p:cNvSpPr>
            <a:spLocks noGrp="1"/>
          </p:cNvSpPr>
          <p:nvPr>
            <p:ph type="title"/>
          </p:nvPr>
        </p:nvSpPr>
        <p:spPr/>
        <p:txBody>
          <a:bodyPr/>
          <a:lstStyle/>
          <a:p>
            <a:r>
              <a:rPr lang="pl-PL" dirty="0">
                <a:ea typeface="+mj-lt"/>
                <a:cs typeface="+mj-lt"/>
              </a:rPr>
              <a:t>Po zainstalowaniu aplikacji</a:t>
            </a:r>
            <a:endParaRPr lang="pl-PL" dirty="0"/>
          </a:p>
        </p:txBody>
      </p:sp>
      <p:sp>
        <p:nvSpPr>
          <p:cNvPr id="3" name="Symbol zastępczy zawartości 2">
            <a:extLst>
              <a:ext uri="{FF2B5EF4-FFF2-40B4-BE49-F238E27FC236}">
                <a16:creationId xmlns:a16="http://schemas.microsoft.com/office/drawing/2014/main" id="{C40747B1-9622-4544-B061-DD7A8C5C3979}"/>
              </a:ext>
            </a:extLst>
          </p:cNvPr>
          <p:cNvSpPr>
            <a:spLocks noGrp="1"/>
          </p:cNvSpPr>
          <p:nvPr>
            <p:ph idx="1"/>
          </p:nvPr>
        </p:nvSpPr>
        <p:spPr>
          <a:xfrm>
            <a:off x="1567817" y="1717109"/>
            <a:ext cx="10571945" cy="4815213"/>
          </a:xfrm>
        </p:spPr>
        <p:txBody>
          <a:bodyPr>
            <a:normAutofit lnSpcReduction="10000"/>
          </a:bodyPr>
          <a:lstStyle/>
          <a:p>
            <a:pPr marL="0" indent="0">
              <a:buClr>
                <a:srgbClr val="1287C3"/>
              </a:buClr>
              <a:buNone/>
            </a:pPr>
            <a:endParaRPr lang="pl-PL" sz="2000" dirty="0">
              <a:ea typeface="+mn-lt"/>
              <a:cs typeface="+mn-lt"/>
            </a:endParaRPr>
          </a:p>
          <a:p>
            <a:pPr marL="0" indent="0">
              <a:buClr>
                <a:srgbClr val="1287C3"/>
              </a:buClr>
              <a:buNone/>
            </a:pPr>
            <a:r>
              <a:rPr lang="pl-PL" sz="2000" dirty="0">
                <a:ea typeface="+mn-lt"/>
                <a:cs typeface="+mn-lt"/>
              </a:rPr>
              <a:t>7 Decydujmy o ustawieniach, które zapewnią nam możliwie największą ochronę naszych danych. Weryfikujmy i personalizujmy ustawienia prywatności w aplikacji, z której już korzystamy, aby ograniczać udostępnianie informacji o nas innym firmom/osobom, czy aplikacjom. </a:t>
            </a:r>
          </a:p>
          <a:p>
            <a:pPr marL="0" indent="0">
              <a:buClr>
                <a:srgbClr val="1287C3"/>
              </a:buClr>
              <a:buNone/>
            </a:pPr>
            <a:r>
              <a:rPr lang="pl-PL" sz="2000" dirty="0">
                <a:ea typeface="+mn-lt"/>
                <a:cs typeface="+mn-lt"/>
              </a:rPr>
              <a:t>8  Zwracajmy uwagę na to, czy aplikacja może mieć dostęp do różnych form płatności. Zweryfikujmy, czy nie zezwoliliśmy aplikacji na dostęp do naszej karty kredytowej lub płatniczej, aby nie obciążać konta niechcianymi wydatkami z powodu nieświadomych zakupów w aplikacji, np. w związku z zakupem gier. </a:t>
            </a:r>
          </a:p>
          <a:p>
            <a:pPr marL="0" indent="0">
              <a:buClr>
                <a:srgbClr val="1287C3"/>
              </a:buClr>
              <a:buNone/>
            </a:pPr>
            <a:r>
              <a:rPr lang="pl-PL" sz="2000" dirty="0">
                <a:ea typeface="+mn-lt"/>
                <a:cs typeface="+mn-lt"/>
              </a:rPr>
              <a:t>9  Zwracajmy uwagę na udostępnianie szczególnych kategorii danych, np. danych o zdrowiu, i pamiętajmy, by nie przekazywać takich danych administratorom, jeśli nie jest to konieczne. Dane osobowe wymagają szczególnej ochrony, gdyż kontekst ich przetwarzania może powodować poważne ryzyko dla podstawowych praw i wolności. </a:t>
            </a:r>
          </a:p>
          <a:p>
            <a:pPr marL="0" indent="0">
              <a:buClr>
                <a:srgbClr val="1287C3"/>
              </a:buClr>
              <a:buNone/>
            </a:pPr>
            <a:r>
              <a:rPr lang="pl-PL" sz="2000" dirty="0">
                <a:ea typeface="+mn-lt"/>
                <a:cs typeface="+mn-lt"/>
              </a:rPr>
              <a:t>10 Regularnie dokonujmy przeglądu zainstalowanych aplikacji pod kątem ochrony naszej prywatności. Kolejne aktualizacje aplikacji mogą wprowadza</a:t>
            </a:r>
            <a:endParaRPr lang="pl-PL" sz="2000" dirty="0"/>
          </a:p>
        </p:txBody>
      </p:sp>
    </p:spTree>
    <p:extLst>
      <p:ext uri="{BB962C8B-B14F-4D97-AF65-F5344CB8AC3E}">
        <p14:creationId xmlns:p14="http://schemas.microsoft.com/office/powerpoint/2010/main" val="246400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FD8C56-D0AC-4137-A990-143AEB31ED4F}"/>
              </a:ext>
            </a:extLst>
          </p:cNvPr>
          <p:cNvSpPr>
            <a:spLocks noGrp="1"/>
          </p:cNvSpPr>
          <p:nvPr>
            <p:ph type="title"/>
          </p:nvPr>
        </p:nvSpPr>
        <p:spPr/>
        <p:txBody>
          <a:bodyPr/>
          <a:lstStyle/>
          <a:p>
            <a:r>
              <a:rPr lang="pl-PL" dirty="0"/>
              <a:t>TDTS - plakat</a:t>
            </a:r>
          </a:p>
        </p:txBody>
      </p:sp>
      <p:pic>
        <p:nvPicPr>
          <p:cNvPr id="11" name="Obraz 11">
            <a:extLst>
              <a:ext uri="{FF2B5EF4-FFF2-40B4-BE49-F238E27FC236}">
                <a16:creationId xmlns:a16="http://schemas.microsoft.com/office/drawing/2014/main" id="{19EDE7A5-EEC6-43AF-B3DF-E01E817683AA}"/>
              </a:ext>
            </a:extLst>
          </p:cNvPr>
          <p:cNvPicPr>
            <a:picLocks noChangeAspect="1"/>
          </p:cNvPicPr>
          <p:nvPr/>
        </p:nvPicPr>
        <p:blipFill>
          <a:blip r:embed="rId2"/>
          <a:stretch>
            <a:fillRect/>
          </a:stretch>
        </p:blipFill>
        <p:spPr>
          <a:xfrm>
            <a:off x="4223359" y="886738"/>
            <a:ext cx="4267200" cy="3205619"/>
          </a:xfrm>
          <a:prstGeom prst="rect">
            <a:avLst/>
          </a:prstGeom>
        </p:spPr>
      </p:pic>
      <p:sp>
        <p:nvSpPr>
          <p:cNvPr id="13" name="Symbol zastępczy obrazu 12">
            <a:extLst>
              <a:ext uri="{FF2B5EF4-FFF2-40B4-BE49-F238E27FC236}">
                <a16:creationId xmlns:a16="http://schemas.microsoft.com/office/drawing/2014/main" id="{7CA19439-5992-46B2-83B0-CBC27677C5EB}"/>
              </a:ext>
            </a:extLst>
          </p:cNvPr>
          <p:cNvSpPr>
            <a:spLocks noGrp="1"/>
          </p:cNvSpPr>
          <p:nvPr>
            <p:ph type="pic" idx="1"/>
          </p:nvPr>
        </p:nvSpPr>
        <p:spPr>
          <a:xfrm>
            <a:off x="2045117" y="6857665"/>
            <a:ext cx="8225944" cy="3164976"/>
          </a:xfrm>
        </p:spPr>
      </p:sp>
    </p:spTree>
    <p:extLst>
      <p:ext uri="{BB962C8B-B14F-4D97-AF65-F5344CB8AC3E}">
        <p14:creationId xmlns:p14="http://schemas.microsoft.com/office/powerpoint/2010/main" val="383015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C9C2E4-8BE1-4A3D-AFBC-BC469B5EA49A}"/>
              </a:ext>
            </a:extLst>
          </p:cNvPr>
          <p:cNvSpPr>
            <a:spLocks noGrp="1"/>
          </p:cNvSpPr>
          <p:nvPr>
            <p:ph type="title"/>
          </p:nvPr>
        </p:nvSpPr>
        <p:spPr/>
        <p:txBody>
          <a:bodyPr/>
          <a:lstStyle/>
          <a:p>
            <a:pPr algn="l"/>
            <a:r>
              <a:rPr lang="pl-PL" b="1" dirty="0"/>
              <a:t>XII edycja programu TDTS</a:t>
            </a:r>
            <a:endParaRPr lang="pl-PL" dirty="0"/>
          </a:p>
          <a:p>
            <a:endParaRPr lang="pl-PL" dirty="0"/>
          </a:p>
        </p:txBody>
      </p:sp>
      <p:sp>
        <p:nvSpPr>
          <p:cNvPr id="3" name="Symbol zastępczy obrazu 2">
            <a:extLst>
              <a:ext uri="{FF2B5EF4-FFF2-40B4-BE49-F238E27FC236}">
                <a16:creationId xmlns:a16="http://schemas.microsoft.com/office/drawing/2014/main" id="{88E3A071-082F-458E-9C8A-D8B9A4F0BFF3}"/>
              </a:ext>
            </a:extLst>
          </p:cNvPr>
          <p:cNvSpPr>
            <a:spLocks noGrp="1"/>
          </p:cNvSpPr>
          <p:nvPr>
            <p:ph idx="1"/>
          </p:nvPr>
        </p:nvSpPr>
        <p:spPr>
          <a:xfrm>
            <a:off x="816256" y="1769301"/>
            <a:ext cx="11083424" cy="5086611"/>
          </a:xfrm>
        </p:spPr>
        <p:txBody>
          <a:bodyPr vert="horz" lIns="91440" tIns="45720" rIns="91440" bIns="45720" rtlCol="0" anchor="ctr">
            <a:noAutofit/>
          </a:bodyPr>
          <a:lstStyle/>
          <a:p>
            <a:pPr marL="457200" lvl="1" indent="0" algn="ctr">
              <a:buClr>
                <a:srgbClr val="1287C3"/>
              </a:buClr>
              <a:buNone/>
            </a:pPr>
            <a:r>
              <a:rPr lang="pl-PL" sz="1400" b="1" dirty="0">
                <a:ea typeface="+mn-lt"/>
                <a:cs typeface="+mn-lt"/>
              </a:rPr>
              <a:t>   1 września po raz 12 nasza szkoła kontynuuje program "Twoje Dane Twoja Sprawa".</a:t>
            </a:r>
            <a:br>
              <a:rPr lang="pl-PL" sz="1400" b="1" dirty="0">
                <a:ea typeface="+mn-lt"/>
                <a:cs typeface="+mn-lt"/>
              </a:rPr>
            </a:br>
            <a:br>
              <a:rPr lang="pl-PL" sz="1400" b="1" dirty="0">
                <a:ea typeface="+mn-lt"/>
                <a:cs typeface="+mn-lt"/>
              </a:rPr>
            </a:br>
            <a:r>
              <a:rPr lang="pl-PL" sz="1400" b="1" dirty="0">
                <a:ea typeface="+mn-lt"/>
                <a:cs typeface="+mn-lt"/>
              </a:rPr>
              <a:t>Program „Twoje dane – Twoja sprawa” stwarza nauczycielom i uczniom możliwość realizacji autorskich inicjatyw edukacyjnych poświęconych ochronie danych osobowych. Najlepsze, a zwłaszcza najbardziej innowacyjne, UODO nagradza w konkursach.</a:t>
            </a:r>
            <a:endParaRPr lang="pl-PL" sz="1400"/>
          </a:p>
          <a:p>
            <a:pPr lvl="1" indent="0" algn="ctr">
              <a:buNone/>
            </a:pPr>
            <a:r>
              <a:rPr lang="pl-PL" sz="1400" b="1" dirty="0">
                <a:ea typeface="+mn-lt"/>
                <a:cs typeface="+mn-lt"/>
              </a:rPr>
              <a:t>UODO od lat zachęca uczestników programu do podejmowania licznych inicjatyw edukacyjnych poświęconych ochronie danych osobowych. Wiele z takich przedsięwzięć jest realizowanych z okazji Dnia Ochrony Danych Osobowych , który przypada każdego roku 28 stycznia. Jednak w ciągu roku szkolnego okazji do bliższego poznania, zwłaszcza w wymiarze praktycznym, prawa ochrony danych czy prywatności w szkolnych warunkach jest o wiele więcej.</a:t>
            </a:r>
            <a:endParaRPr lang="pl-PL" sz="1400"/>
          </a:p>
          <a:p>
            <a:pPr lvl="1" algn="ctr">
              <a:buNone/>
            </a:pPr>
            <a:r>
              <a:rPr lang="pl-PL" sz="1400" b="1" dirty="0">
                <a:ea typeface="+mn-lt"/>
                <a:cs typeface="+mn-lt"/>
              </a:rPr>
              <a:t>Jak pokazują doświadczenia z minionych edycji programu, inicjatywy podejmowane przez szkoły, służą społeczności szkolnej na wielu polach.</a:t>
            </a:r>
            <a:endParaRPr lang="pl-PL" sz="1400"/>
          </a:p>
          <a:p>
            <a:pPr lvl="1" algn="ctr">
              <a:buNone/>
            </a:pPr>
            <a:r>
              <a:rPr lang="pl-PL" sz="1400" b="1" dirty="0">
                <a:ea typeface="+mn-lt"/>
                <a:cs typeface="+mn-lt"/>
              </a:rPr>
              <a:t>Dzięki uczestnictwu w programie dyrektorzy, nauczyciele oraz personel administracyjny poszerzają wiedzę o tym, jak poprawnie przetwarzać dane osobowe, skutecznie przeciwdziałać naruszeniom ochrony danych oraz lepiej identyfikować ryzyka związane z tymi zadaniami w placówce edukacyjnej, które wiążą się z przetwarzaniem danych osobowych.</a:t>
            </a:r>
            <a:endParaRPr lang="pl-PL" sz="1400"/>
          </a:p>
          <a:p>
            <a:pPr lvl="1" algn="ctr">
              <a:buNone/>
            </a:pPr>
            <a:r>
              <a:rPr lang="pl-PL" sz="1400" b="1" dirty="0">
                <a:ea typeface="+mn-lt"/>
                <a:cs typeface="+mn-lt"/>
              </a:rPr>
              <a:t>Z kolei uczniom program pomaga pozyskiwać wiedzę, a przez to również nabywać umiejętności, które ułatwią im funkcjonowanie nie tylko w społeczności szkolnej, ale także w środowisku lokalnym, a w przyszłości i zawodowym.</a:t>
            </a:r>
            <a:endParaRPr lang="pl-PL" sz="1400"/>
          </a:p>
          <a:p>
            <a:pPr lvl="1" algn="ctr">
              <a:buNone/>
            </a:pPr>
            <a:r>
              <a:rPr lang="pl-PL" sz="1400" b="1" dirty="0">
                <a:ea typeface="+mn-lt"/>
                <a:cs typeface="+mn-lt"/>
              </a:rPr>
              <a:t>Ponadto wiele ciekawych informacji, np. o RODO, mogą dzięki programowi uzyskać także rodzice, co przyczynia się do podnoszenia ich świadomości na temat realizacji obowiązków szkoły związanych z przetwarzaniem danych osób, których dane dotyczą.</a:t>
            </a:r>
            <a:endParaRPr lang="pl-PL" sz="1400"/>
          </a:p>
          <a:p>
            <a:pPr marL="0" indent="0">
              <a:buNone/>
            </a:pPr>
            <a:endParaRPr lang="pl-PL" b="1" dirty="0"/>
          </a:p>
          <a:p>
            <a:pPr>
              <a:buClr>
                <a:srgbClr val="1287C3"/>
              </a:buClr>
            </a:pPr>
            <a:endParaRPr lang="pl-PL" dirty="0"/>
          </a:p>
        </p:txBody>
      </p:sp>
    </p:spTree>
    <p:extLst>
      <p:ext uri="{BB962C8B-B14F-4D97-AF65-F5344CB8AC3E}">
        <p14:creationId xmlns:p14="http://schemas.microsoft.com/office/powerpoint/2010/main" val="3535514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E0BBE4-CA8D-40C4-8CDA-7F7FADC686C1}"/>
              </a:ext>
            </a:extLst>
          </p:cNvPr>
          <p:cNvSpPr>
            <a:spLocks noGrp="1"/>
          </p:cNvSpPr>
          <p:nvPr>
            <p:ph type="title"/>
          </p:nvPr>
        </p:nvSpPr>
        <p:spPr>
          <a:xfrm>
            <a:off x="1296421" y="236950"/>
            <a:ext cx="10384055" cy="2211886"/>
          </a:xfrm>
        </p:spPr>
        <p:txBody>
          <a:bodyPr/>
          <a:lstStyle/>
          <a:p>
            <a:pPr algn="l"/>
            <a:r>
              <a:rPr lang="pl-PL" sz="3200" b="1" dirty="0"/>
              <a:t>"Bezpieczeństwo cyfrowe dzieci i młodzieży, a odpowiedzialność"</a:t>
            </a:r>
            <a:endParaRPr lang="pl-PL" sz="3200" dirty="0"/>
          </a:p>
          <a:p>
            <a:endParaRPr lang="pl-PL" dirty="0"/>
          </a:p>
        </p:txBody>
      </p:sp>
      <p:sp>
        <p:nvSpPr>
          <p:cNvPr id="3" name="Symbol zastępczy zawartości 2">
            <a:extLst>
              <a:ext uri="{FF2B5EF4-FFF2-40B4-BE49-F238E27FC236}">
                <a16:creationId xmlns:a16="http://schemas.microsoft.com/office/drawing/2014/main" id="{AFE1F88C-4D52-4E93-9638-57685643E652}"/>
              </a:ext>
            </a:extLst>
          </p:cNvPr>
          <p:cNvSpPr>
            <a:spLocks noGrp="1"/>
          </p:cNvSpPr>
          <p:nvPr>
            <p:ph idx="1"/>
          </p:nvPr>
        </p:nvSpPr>
        <p:spPr>
          <a:xfrm>
            <a:off x="1160721" y="1612725"/>
            <a:ext cx="10018713" cy="3124201"/>
          </a:xfrm>
        </p:spPr>
        <p:txBody>
          <a:bodyPr/>
          <a:lstStyle/>
          <a:p>
            <a:pPr marL="0" indent="0">
              <a:buNone/>
            </a:pPr>
            <a:r>
              <a:rPr lang="pl-PL" b="1" dirty="0">
                <a:ea typeface="+mn-lt"/>
                <a:cs typeface="+mn-lt"/>
              </a:rPr>
              <a:t>Planowany </a:t>
            </a:r>
            <a:r>
              <a:rPr lang="pl-PL" b="1" dirty="0" err="1">
                <a:ea typeface="+mn-lt"/>
                <a:cs typeface="+mn-lt"/>
              </a:rPr>
              <a:t>webinar</a:t>
            </a:r>
            <a:r>
              <a:rPr lang="pl-PL" b="1" dirty="0">
                <a:ea typeface="+mn-lt"/>
                <a:cs typeface="+mn-lt"/>
              </a:rPr>
              <a:t> "Bezpieczeństwo cyfrowe dzieci i młodzieży, a odpowiedzialność", odbędzie się 9 kwietnia 2021 roku o godz. 10.</a:t>
            </a:r>
            <a:endParaRPr lang="pl-PL" dirty="0"/>
          </a:p>
          <a:p>
            <a:pPr>
              <a:buClr>
                <a:srgbClr val="1287C3"/>
              </a:buClr>
            </a:pPr>
            <a:endParaRPr lang="pl-PL" dirty="0"/>
          </a:p>
        </p:txBody>
      </p:sp>
    </p:spTree>
    <p:extLst>
      <p:ext uri="{BB962C8B-B14F-4D97-AF65-F5344CB8AC3E}">
        <p14:creationId xmlns:p14="http://schemas.microsoft.com/office/powerpoint/2010/main" val="4267447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C0AABF-9479-4474-8629-0A1C98223125}"/>
              </a:ext>
            </a:extLst>
          </p:cNvPr>
          <p:cNvSpPr>
            <a:spLocks noGrp="1"/>
          </p:cNvSpPr>
          <p:nvPr>
            <p:ph type="title"/>
          </p:nvPr>
        </p:nvSpPr>
        <p:spPr>
          <a:xfrm>
            <a:off x="1183522" y="2450432"/>
            <a:ext cx="10018713" cy="1752599"/>
          </a:xfrm>
        </p:spPr>
        <p:txBody>
          <a:bodyPr/>
          <a:lstStyle/>
          <a:p>
            <a:r>
              <a:rPr lang="pl-PL" dirty="0"/>
              <a:t>Dziękuje za uwagę</a:t>
            </a:r>
          </a:p>
        </p:txBody>
      </p:sp>
    </p:spTree>
    <p:extLst>
      <p:ext uri="{BB962C8B-B14F-4D97-AF65-F5344CB8AC3E}">
        <p14:creationId xmlns:p14="http://schemas.microsoft.com/office/powerpoint/2010/main" val="2936202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Parallax</vt:lpstr>
      <vt:lpstr>Twoje dane twoja sprawa</vt:lpstr>
      <vt:lpstr>28 stycznia 2022 DZIEŃ OCHRONY DANYCH OSOBOWYCH </vt:lpstr>
      <vt:lpstr>10 zasad ochrony prywatności przy instalowaniu aplikacji   </vt:lpstr>
      <vt:lpstr>Prezentacja programu PowerPoint</vt:lpstr>
      <vt:lpstr>Po zainstalowaniu aplikacji</vt:lpstr>
      <vt:lpstr>TDTS - plakat</vt:lpstr>
      <vt:lpstr>XII edycja programu TDTS </vt:lpstr>
      <vt:lpstr>"Bezpieczeństwo cyfrowe dzieci i młodzieży, a odpowiedzialność" </vt:lpstr>
      <vt:lpstr>Dziękuje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207</cp:revision>
  <dcterms:created xsi:type="dcterms:W3CDTF">2022-02-15T08:11:04Z</dcterms:created>
  <dcterms:modified xsi:type="dcterms:W3CDTF">2022-02-15T09:25:12Z</dcterms:modified>
</cp:coreProperties>
</file>