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7" r:id="rId8"/>
    <p:sldId id="258" r:id="rId9"/>
    <p:sldId id="259" r:id="rId10"/>
    <p:sldId id="262" r:id="rId11"/>
    <p:sldId id="27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A6C4-CB93-46A7-87B5-8B193FCFB50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687C-1698-44A9-963A-EE9E70FA4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Algerian" pitchFamily="82" charset="0"/>
                <a:cs typeface="Narkisim" pitchFamily="34" charset="-79"/>
              </a:rPr>
              <a:t>Koncentracja uwagi</a:t>
            </a:r>
            <a:br>
              <a:rPr lang="pl-PL" dirty="0" smtClean="0">
                <a:latin typeface="Algerian" pitchFamily="82" charset="0"/>
                <a:cs typeface="Narkisim" pitchFamily="34" charset="-79"/>
              </a:rPr>
            </a:br>
            <a:r>
              <a:rPr lang="pl-PL" dirty="0" smtClean="0">
                <a:latin typeface="Algerian" pitchFamily="82" charset="0"/>
                <a:cs typeface="Narkisim" pitchFamily="34" charset="-79"/>
              </a:rPr>
              <a:t>informacje dla rodziców</a:t>
            </a:r>
            <a:endParaRPr lang="pl-PL" dirty="0">
              <a:latin typeface="Algerian" pitchFamily="82" charset="0"/>
              <a:cs typeface="Narkisim" pitchFamily="34" charset="-79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514350" indent="-514350" algn="l"/>
            <a:endParaRPr lang="pl-PL" dirty="0" smtClean="0"/>
          </a:p>
          <a:p>
            <a:pPr marL="514350" indent="-514350" algn="l">
              <a:buAutoNum type="arabicPeriod"/>
            </a:pPr>
            <a:endParaRPr lang="pl-PL" dirty="0" smtClean="0"/>
          </a:p>
        </p:txBody>
      </p:sp>
      <p:pic>
        <p:nvPicPr>
          <p:cNvPr id="18434" name="Picture 2" descr="Koncentracja uwagi – zakres ćwiczeń terapeutycznych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35743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Czynniki wspomagające </a:t>
            </a:r>
            <a:br>
              <a:rPr lang="pl-PL" sz="2400" dirty="0" smtClean="0">
                <a:latin typeface="Narkisim" pitchFamily="34" charset="-79"/>
                <a:cs typeface="Narkisim" pitchFamily="34" charset="-79"/>
              </a:rPr>
            </a:br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koncentrację uwagi.</a:t>
            </a:r>
            <a:endParaRPr lang="pl-PL" sz="2400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8250" y="1643050"/>
            <a:ext cx="66675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Koncentracja uwagi to umiejętność, którą warto ćwiczyć!</a:t>
            </a:r>
            <a:endParaRPr lang="pl-PL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054221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Bibliografia </a:t>
            </a:r>
          </a:p>
          <a:p>
            <a:pPr>
              <a:buNone/>
            </a:pPr>
            <a:r>
              <a:rPr lang="pl-PL" sz="1800" dirty="0" err="1" smtClean="0"/>
              <a:t>Gregorczuk</a:t>
            </a:r>
            <a:r>
              <a:rPr lang="pl-PL" sz="1800" dirty="0" smtClean="0"/>
              <a:t>  M., Ćwiczenia rozwijające koncentrację uwagi i skupienie</a:t>
            </a:r>
            <a:endParaRPr lang="pl-P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Koncentracja  </a:t>
            </a:r>
            <a:endParaRPr lang="pl-PL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dirty="0" smtClean="0">
                <a:latin typeface="Narkisim" pitchFamily="34" charset="-79"/>
                <a:cs typeface="Narkisim" pitchFamily="34" charset="-79"/>
              </a:rPr>
              <a:t>Koncentracja to umiejętność skupienia </a:t>
            </a:r>
            <a:br>
              <a:rPr lang="pl-PL" dirty="0" smtClean="0">
                <a:latin typeface="Narkisim" pitchFamily="34" charset="-79"/>
                <a:cs typeface="Narkisim" pitchFamily="34" charset="-79"/>
              </a:rPr>
            </a:br>
            <a:r>
              <a:rPr lang="pl-PL" dirty="0" smtClean="0">
                <a:latin typeface="Narkisim" pitchFamily="34" charset="-79"/>
                <a:cs typeface="Narkisim" pitchFamily="34" charset="-79"/>
              </a:rPr>
              <a:t>i  utrzymywania uwagi na ściśle określonych zadaniach. Dzięki prawidłowej koncentracji jesteśmy w  stanie świadomie kierować naszą uwagą, dostrzegać i robić to, co jest istotne </a:t>
            </a:r>
            <a:br>
              <a:rPr lang="pl-PL" dirty="0" smtClean="0">
                <a:latin typeface="Narkisim" pitchFamily="34" charset="-79"/>
                <a:cs typeface="Narkisim" pitchFamily="34" charset="-79"/>
              </a:rPr>
            </a:br>
            <a:r>
              <a:rPr lang="pl-PL" dirty="0" smtClean="0">
                <a:latin typeface="Narkisim" pitchFamily="34" charset="-79"/>
                <a:cs typeface="Narkisim" pitchFamily="34" charset="-79"/>
              </a:rPr>
              <a:t>w danym momencie.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Definicja uwagi</a:t>
            </a:r>
            <a:endParaRPr lang="pl-PL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>
                <a:latin typeface="Narkisim" pitchFamily="34" charset="-79"/>
                <a:cs typeface="Narkisim" pitchFamily="34" charset="-79"/>
              </a:rPr>
              <a:t>      </a:t>
            </a:r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Uwaga jest ściśle powiązana z dwoma procesami poznawczymi: spostrzeganiem i odbieraniem wrażeń.</a:t>
            </a:r>
          </a:p>
          <a:p>
            <a:pPr>
              <a:buNone/>
            </a:pPr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     Odbieranie wrażeń oznacza wykrywanie i różnicowanie informacji sensorycznej (zmysłowej), np. zdolność słyszenia określonego dźwięku</a:t>
            </a:r>
          </a:p>
          <a:p>
            <a:pPr>
              <a:buNone/>
            </a:pPr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     i różnicowanie go, czyli odróżnianie tonu wysokiego od niskiego.</a:t>
            </a:r>
          </a:p>
          <a:p>
            <a:pPr>
              <a:buNone/>
            </a:pPr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     Spostrzeganie polega na interpretowaniu odebranych wrażeń. </a:t>
            </a:r>
          </a:p>
          <a:p>
            <a:pPr>
              <a:buNone/>
            </a:pPr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     Obejmuje ono:</a:t>
            </a:r>
          </a:p>
          <a:p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Rozpoznawanie („Słyszałem już kiedyś tę piosenkę”), </a:t>
            </a:r>
          </a:p>
          <a:p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identyfikację, czyli przypominanie wiedzy nabytej („Wiem, kto napisał słowa tej piosenki”).</a:t>
            </a:r>
          </a:p>
          <a:p>
            <a:pPr>
              <a:buNone/>
            </a:pPr>
            <a:r>
              <a:rPr lang="pl-PL" sz="4400" dirty="0" smtClean="0">
                <a:latin typeface="Narkisim" pitchFamily="34" charset="-79"/>
                <a:cs typeface="Narkisim" pitchFamily="34" charset="-79"/>
              </a:rPr>
              <a:t>     Rozpoznawanie  jest zdecydowanie łatwiejsze niż przypominanie, dlatego łatwiej nam przychodzi odpowiadać na test z możliwościami wyboru odpowiedzi, niż na samo pytanie otwarte.</a:t>
            </a:r>
          </a:p>
          <a:p>
            <a:pPr>
              <a:buNone/>
            </a:pPr>
            <a:endParaRPr lang="pl-PL" sz="44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Uwaga:</a:t>
            </a:r>
            <a:endParaRPr lang="pl-PL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b="1" dirty="0" smtClean="0"/>
          </a:p>
          <a:p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Jest mechanizmem redukcji nadmiaru informacji,</a:t>
            </a:r>
          </a:p>
          <a:p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Jest selektywna(wybiórcza),</a:t>
            </a:r>
          </a:p>
          <a:p>
            <a:pPr>
              <a:buNone/>
            </a:pPr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  </a:t>
            </a:r>
          </a:p>
          <a:p>
            <a:pPr>
              <a:buNone/>
            </a:pPr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Koncentrując uwagę na czymś:</a:t>
            </a:r>
          </a:p>
          <a:p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Spostrzegamy tylko część bodźców docierających do organów zmysłów,</a:t>
            </a:r>
          </a:p>
          <a:p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Przypominamy tylko część informacji zakodowanych </a:t>
            </a:r>
            <a:br>
              <a:rPr lang="pl-PL" sz="3400" b="1" dirty="0" smtClean="0">
                <a:latin typeface="Narkisim" pitchFamily="34" charset="-79"/>
                <a:cs typeface="Narkisim" pitchFamily="34" charset="-79"/>
              </a:rPr>
            </a:br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w pamięci,</a:t>
            </a:r>
          </a:p>
          <a:p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Uruchamiamy tylko jeden z wielu możliwych procesów myślenia,</a:t>
            </a:r>
          </a:p>
          <a:p>
            <a:r>
              <a:rPr lang="pl-PL" sz="3400" b="1" dirty="0" smtClean="0">
                <a:latin typeface="Narkisim" pitchFamily="34" charset="-79"/>
                <a:cs typeface="Narkisim" pitchFamily="34" charset="-79"/>
              </a:rPr>
              <a:t>Wykonujemy tylko jedną z wielu możliwych do wykonania reakcji.</a:t>
            </a:r>
          </a:p>
          <a:p>
            <a:pPr>
              <a:buNone/>
            </a:pPr>
            <a:endParaRPr lang="pl-PL" sz="3400" b="1" dirty="0" smtClean="0">
              <a:latin typeface="Narkisim" pitchFamily="34" charset="-79"/>
              <a:cs typeface="Narkisim" pitchFamily="34" charset="-79"/>
            </a:endParaRPr>
          </a:p>
          <a:p>
            <a:pPr>
              <a:buFont typeface="Wingdings" pitchFamily="2" charset="2"/>
              <a:buChar char="ü"/>
            </a:pPr>
            <a:endParaRPr lang="pl-PL" sz="3400" b="1" dirty="0" smtClean="0">
              <a:latin typeface="Narkisim" pitchFamily="34" charset="-79"/>
              <a:cs typeface="Narkisim" pitchFamily="34" charset="-79"/>
            </a:endParaRPr>
          </a:p>
          <a:p>
            <a:pPr>
              <a:buFont typeface="Wingdings" pitchFamily="2" charset="2"/>
              <a:buChar char="ü"/>
            </a:pPr>
            <a:endParaRPr lang="pl-PL" sz="3400" b="1" dirty="0" smtClean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endParaRPr lang="pl-PL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Rodzaje uwagi:</a:t>
            </a:r>
            <a:br>
              <a:rPr lang="pl-PL" dirty="0" smtClean="0">
                <a:latin typeface="Narkisim" pitchFamily="34" charset="-79"/>
                <a:cs typeface="Narkisim" pitchFamily="34" charset="-79"/>
              </a:rPr>
            </a:br>
            <a:r>
              <a:rPr lang="pl-PL" dirty="0" smtClean="0">
                <a:latin typeface="Narkisim" pitchFamily="34" charset="-79"/>
                <a:cs typeface="Narkisim" pitchFamily="34" charset="-79"/>
              </a:rPr>
              <a:t>Uwaga mimowolna</a:t>
            </a:r>
            <a:endParaRPr lang="pl-PL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>
                <a:latin typeface="Narkisim" pitchFamily="34" charset="-79"/>
                <a:cs typeface="Narkisim" pitchFamily="34" charset="-79"/>
              </a:rPr>
              <a:t>    Jest skoncentrowana na bodźcach zewnętrznych, silnych </a:t>
            </a:r>
            <a:br>
              <a:rPr lang="pl-PL" dirty="0" smtClean="0">
                <a:latin typeface="Narkisim" pitchFamily="34" charset="-79"/>
                <a:cs typeface="Narkisim" pitchFamily="34" charset="-79"/>
              </a:rPr>
            </a:br>
            <a:r>
              <a:rPr lang="pl-PL" dirty="0" smtClean="0">
                <a:latin typeface="Narkisim" pitchFamily="34" charset="-79"/>
                <a:cs typeface="Narkisim" pitchFamily="34" charset="-79"/>
              </a:rPr>
              <a:t>i atrakcyjnych, które pojawiają się w polu percepcji niezależnie od naszej woli. Nie wymaga ona od nas żadnego świadomego działania i nie jest podtrzymywana wysiłkiem woli. </a:t>
            </a:r>
          </a:p>
          <a:p>
            <a:pPr>
              <a:buNone/>
            </a:pPr>
            <a:r>
              <a:rPr lang="pl-PL" dirty="0" smtClean="0">
                <a:latin typeface="Narkisim" pitchFamily="34" charset="-79"/>
                <a:cs typeface="Narkisim" pitchFamily="34" charset="-79"/>
              </a:rPr>
              <a:t>    Uwaga mimowolna zależy od siły i wielkości działających bodźców. Ten typ uwagi jest niepożądany w procesie nauczania, gdyż powoduje nadmierne rozproszenia.</a:t>
            </a:r>
          </a:p>
          <a:p>
            <a:pPr>
              <a:buNone/>
            </a:pPr>
            <a:r>
              <a:rPr lang="pl-PL" dirty="0" smtClean="0">
                <a:latin typeface="Narkisim" pitchFamily="34" charset="-79"/>
                <a:cs typeface="Narkisim" pitchFamily="34" charset="-79"/>
              </a:rPr>
              <a:t>    Uwagę mimowolną przyciąga zawsze to, co wyróżnia się z otoczenia, np. osoba w barwnym stroju ludowym  na ulicy miasta lub nagły, niespodziewany dźwięk przerywający ciszę natychmiast w zbudzają uwagę mimowolną.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Uwaga dowolna</a:t>
            </a:r>
            <a:endParaRPr lang="pl-PL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>
                <a:latin typeface="Narkisim" pitchFamily="34" charset="-79"/>
                <a:cs typeface="Narkisim" pitchFamily="34" charset="-79"/>
              </a:rPr>
              <a:t>    Nazywana też kognitywną, związana jest z zachowaniem celowym, skierowanym na wykonanie określonego zadania. Wymaga ona świadomego działania i wysiłku woli. Uwaga dowolna odgrywa centralną rolę w kontrolowaniu tego, jak i informacje przetwarza umysł.</a:t>
            </a:r>
          </a:p>
          <a:p>
            <a:pPr>
              <a:buNone/>
            </a:pPr>
            <a:r>
              <a:rPr lang="pl-PL" dirty="0" smtClean="0"/>
              <a:t>    Wraz z wiekiem dziecko stopniowo przechodzi od uwagi mimowolnej (rozpraszającej, kontrolowanej przez bodźce zewnętrzne) do samokontroli, opartej na własnych celach i zamiarach jednostki.</a:t>
            </a:r>
          </a:p>
          <a:p>
            <a:pPr>
              <a:buNone/>
            </a:pPr>
            <a:r>
              <a:rPr lang="pl-PL" dirty="0" smtClean="0"/>
              <a:t>     Uwaga dowolna związana jest ze świadomym koncentrowaniem się na zadaniu i dlatego ten rodzaju wagi odgrywa znaczącą rolę w procesie nauczania.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>
                <a:latin typeface="Narkisim" pitchFamily="34" charset="-79"/>
                <a:cs typeface="Narkisim" pitchFamily="34" charset="-79"/>
              </a:rPr>
              <a:t/>
            </a:r>
            <a:br>
              <a:rPr lang="pl-PL" sz="2700" dirty="0" smtClean="0">
                <a:latin typeface="Narkisim" pitchFamily="34" charset="-79"/>
                <a:cs typeface="Narkisim" pitchFamily="34" charset="-79"/>
              </a:rPr>
            </a:br>
            <a:r>
              <a:rPr lang="pl-PL" sz="2700" dirty="0" smtClean="0">
                <a:latin typeface="Narkisim" pitchFamily="34" charset="-79"/>
                <a:cs typeface="Narkisim" pitchFamily="34" charset="-79"/>
              </a:rPr>
              <a:t/>
            </a:r>
            <a:br>
              <a:rPr lang="pl-PL" sz="2700" dirty="0" smtClean="0">
                <a:latin typeface="Narkisim" pitchFamily="34" charset="-79"/>
                <a:cs typeface="Narkisim" pitchFamily="34" charset="-79"/>
              </a:rPr>
            </a:br>
            <a:r>
              <a:rPr lang="pl-PL" sz="2700" dirty="0" smtClean="0">
                <a:latin typeface="Narkisim" pitchFamily="34" charset="-79"/>
                <a:cs typeface="Narkisim" pitchFamily="34" charset="-79"/>
              </a:rPr>
              <a:t>Przyczyny trudności w koncentracji uwagi </a:t>
            </a:r>
            <a:br>
              <a:rPr lang="pl-PL" sz="2700" dirty="0" smtClean="0">
                <a:latin typeface="Narkisim" pitchFamily="34" charset="-79"/>
                <a:cs typeface="Narkisim" pitchFamily="34" charset="-79"/>
              </a:rPr>
            </a:br>
            <a:r>
              <a:rPr lang="pl-PL" sz="2700" dirty="0" smtClean="0">
                <a:latin typeface="Narkisim" pitchFamily="34" charset="-79"/>
                <a:cs typeface="Narkisim" pitchFamily="34" charset="-79"/>
              </a:rPr>
              <a:t>związane z </a:t>
            </a:r>
            <a:r>
              <a:rPr lang="pl-PL" sz="2700" smtClean="0">
                <a:latin typeface="Narkisim" pitchFamily="34" charset="-79"/>
                <a:cs typeface="Narkisim" pitchFamily="34" charset="-79"/>
              </a:rPr>
              <a:t>obowiązkami szkolnymi: </a:t>
            </a:r>
            <a:r>
              <a:rPr lang="pl-PL" sz="2700" dirty="0" smtClean="0">
                <a:latin typeface="Narkisim" pitchFamily="34" charset="-79"/>
                <a:cs typeface="Narkisim" pitchFamily="34" charset="-79"/>
              </a:rPr>
              <a:t/>
            </a:r>
            <a:br>
              <a:rPr lang="pl-PL" sz="2700" dirty="0" smtClean="0">
                <a:latin typeface="Narkisim" pitchFamily="34" charset="-79"/>
                <a:cs typeface="Narkisim" pitchFamily="34" charset="-79"/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0000" lnSpcReduction="20000"/>
          </a:bodyPr>
          <a:lstStyle/>
          <a:p>
            <a:endParaRPr lang="pl-PL" dirty="0" smtClean="0">
              <a:latin typeface="Narkisim" pitchFamily="34" charset="-79"/>
              <a:cs typeface="Narkisim" pitchFamily="34" charset="-79"/>
            </a:endParaRP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słaba motywacja, małe zainteresowanie określonymi treściami nauczania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zaniedbania wychowawcze (brak wdrożenia do rozwijania umiejętności wytrwałej pracy, pokonywania trudności i wykonywania obowiązków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),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niski poziom uzdolnień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zaburzenia funkcji percepcyjno-motorycznych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uszkodzenia neurologiczne, opóźnienia w rozwoju psychofizycznym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ADHD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ADD (zespół zaburzeń koncentracji uwagi bez nadpobudliwości ruchowej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),</a:t>
            </a:r>
          </a:p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niekorzystna atmosfera wychowawcza w rodzinie lub w szkole</a:t>
            </a:r>
            <a:r>
              <a:rPr lang="pl-PL" dirty="0">
                <a:latin typeface="Narkisim" pitchFamily="34" charset="-79"/>
                <a:cs typeface="Narkisim" pitchFamily="34" charset="-79"/>
              </a:rPr>
              <a:t>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latin typeface="Narkisim" pitchFamily="34" charset="-79"/>
                <a:cs typeface="Narkisim" pitchFamily="34" charset="-79"/>
              </a:rPr>
              <a:t/>
            </a:r>
            <a:br>
              <a:rPr lang="pl-PL" sz="2400" b="1" dirty="0" smtClean="0">
                <a:latin typeface="Narkisim" pitchFamily="34" charset="-79"/>
                <a:cs typeface="Narkisim" pitchFamily="34" charset="-79"/>
              </a:rPr>
            </a:br>
            <a:r>
              <a:rPr lang="pl-PL" sz="2400" b="1" dirty="0" smtClean="0">
                <a:latin typeface="Narkisim" pitchFamily="34" charset="-79"/>
                <a:cs typeface="Narkisim" pitchFamily="34" charset="-79"/>
              </a:rPr>
              <a:t>Aby ograniczyć lub uniknąć trudności związanych </a:t>
            </a:r>
            <a:br>
              <a:rPr lang="pl-PL" sz="2400" b="1" dirty="0" smtClean="0">
                <a:latin typeface="Narkisim" pitchFamily="34" charset="-79"/>
                <a:cs typeface="Narkisim" pitchFamily="34" charset="-79"/>
              </a:rPr>
            </a:br>
            <a:r>
              <a:rPr lang="pl-PL" sz="2400" b="1" dirty="0" smtClean="0">
                <a:latin typeface="Narkisim" pitchFamily="34" charset="-79"/>
                <a:cs typeface="Narkisim" pitchFamily="34" charset="-79"/>
              </a:rPr>
              <a:t>z koncentracją uwagi należy:</a:t>
            </a:r>
            <a:br>
              <a:rPr lang="pl-PL" sz="2400" b="1" dirty="0" smtClean="0">
                <a:latin typeface="Narkisim" pitchFamily="34" charset="-79"/>
                <a:cs typeface="Narkisim" pitchFamily="34" charset="-79"/>
              </a:rPr>
            </a:br>
            <a:endParaRPr lang="pl-PL" sz="24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sz="2400" dirty="0" smtClean="0">
              <a:latin typeface="Narkisim" pitchFamily="34" charset="-79"/>
              <a:cs typeface="Narkisim" pitchFamily="34" charset="-79"/>
            </a:endParaRPr>
          </a:p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Wyznaczyć dziecku granice ( jasno powiedzieć to, co dziecko może a czego nie wolno mu robić),</a:t>
            </a:r>
            <a:endParaRPr lang="pl-PL" sz="2400" dirty="0">
              <a:latin typeface="Narkisim" pitchFamily="34" charset="-79"/>
              <a:cs typeface="Narkisim" pitchFamily="34" charset="-79"/>
            </a:endParaRPr>
          </a:p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Doceniać dziecko (nie dopuścić by towarzyszyło mu niskie poczucie własnej wartości</a:t>
            </a:r>
            <a:r>
              <a:rPr lang="pl-PL" sz="2400" dirty="0">
                <a:latin typeface="Narkisim" pitchFamily="34" charset="-79"/>
                <a:cs typeface="Narkisim" pitchFamily="34" charset="-79"/>
              </a:rPr>
              <a:t>),</a:t>
            </a:r>
          </a:p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Chwalić („masz wiele mocnych stron”), doceniać sukcesy („twoje osiągnięcia są dla mnie ważne</a:t>
            </a:r>
            <a:r>
              <a:rPr lang="pl-PL" sz="2400" dirty="0">
                <a:latin typeface="Narkisim" pitchFamily="34" charset="-79"/>
                <a:cs typeface="Narkisim" pitchFamily="34" charset="-79"/>
              </a:rPr>
              <a:t>”),</a:t>
            </a:r>
          </a:p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Rozmawiać z dzieckiem, słuchać i poświęcać mu czas</a:t>
            </a:r>
            <a:r>
              <a:rPr lang="pl-PL" sz="2400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Zadbać o odpowiednią dietę (wyeliminować tzw. jedzenie śmieciowe, np. słodycze, napoje gazowane</a:t>
            </a:r>
            <a:r>
              <a:rPr lang="pl-PL" sz="2400" dirty="0">
                <a:latin typeface="Narkisim" pitchFamily="34" charset="-79"/>
                <a:cs typeface="Narkisim" pitchFamily="34" charset="-79"/>
              </a:rPr>
              <a:t>),</a:t>
            </a:r>
          </a:p>
          <a:p>
            <a:r>
              <a:rPr lang="pl-PL" sz="2400" dirty="0" smtClean="0">
                <a:latin typeface="Narkisim" pitchFamily="34" charset="-79"/>
                <a:cs typeface="Narkisim" pitchFamily="34" charset="-79"/>
              </a:rPr>
              <a:t>Zachęcać do uprawiania aktywności fizycznej</a:t>
            </a:r>
            <a:r>
              <a:rPr lang="pl-PL" sz="2400" dirty="0">
                <a:latin typeface="Narkisim" pitchFamily="34" charset="-79"/>
                <a:cs typeface="Narkisim" pitchFamily="34" charset="-79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043890" cy="714356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latin typeface="Narkisim" pitchFamily="34" charset="-79"/>
                <a:cs typeface="Narkisim" pitchFamily="34" charset="-79"/>
              </a:rPr>
              <a:t>Czynniki wspomagające koncentrację uwagi</a:t>
            </a:r>
            <a:endParaRPr lang="pl-PL" sz="31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457200" y="857233"/>
            <a:ext cx="3400420" cy="857255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Narkisim" pitchFamily="34" charset="-79"/>
                <a:cs typeface="Narkisim" pitchFamily="34" charset="-79"/>
              </a:rPr>
              <a:t>     Czynniki zewnętrzne :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57200" y="1285860"/>
            <a:ext cx="354329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dirty="0" smtClean="0">
                <a:latin typeface="Narkisim" pitchFamily="34" charset="-79"/>
                <a:cs typeface="Narkisim" pitchFamily="34" charset="-79"/>
              </a:rPr>
              <a:t>   </a:t>
            </a:r>
            <a:endParaRPr lang="pl-PL" sz="2600" b="1" dirty="0">
              <a:latin typeface="Narkisim" pitchFamily="34" charset="-79"/>
              <a:cs typeface="Narkisim" pitchFamily="34" charset="-79"/>
            </a:endParaRP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Właściwe oświetlenie</a:t>
            </a:r>
            <a:r>
              <a:rPr lang="pl-PL" sz="1800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Optymalną temperaturę</a:t>
            </a:r>
            <a:r>
              <a:rPr lang="pl-PL" sz="1800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Spokój i ciszę</a:t>
            </a:r>
            <a:r>
              <a:rPr lang="pl-PL" sz="1800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Brak </a:t>
            </a:r>
            <a:r>
              <a:rPr lang="pl-PL" sz="1800" dirty="0" err="1" smtClean="0">
                <a:latin typeface="Narkisim" pitchFamily="34" charset="-79"/>
                <a:cs typeface="Narkisim" pitchFamily="34" charset="-79"/>
              </a:rPr>
              <a:t>dystraktorów</a:t>
            </a:r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 (rozpraszających przedmiotów</a:t>
            </a:r>
            <a:r>
              <a:rPr lang="pl-PL" sz="1800" dirty="0">
                <a:latin typeface="Narkisim" pitchFamily="34" charset="-79"/>
                <a:cs typeface="Narkisim" pitchFamily="34" charset="-79"/>
              </a:rPr>
              <a:t>),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Uporządkowane miejsce  pracy</a:t>
            </a:r>
            <a:r>
              <a:rPr lang="pl-PL" sz="1800" dirty="0">
                <a:latin typeface="Narkisim" pitchFamily="34" charset="-79"/>
                <a:cs typeface="Narkisim" pitchFamily="34" charset="-79"/>
              </a:rPr>
              <a:t>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Plan pracy, czyli ustalony czas nauki, z częsty mi przerwa mina krótki odpoczynek (łatwiej i efektywniej się pracuje, jeśli wiadomo ile jest czasu na naukę, a ile na przyjemności</a:t>
            </a:r>
            <a:r>
              <a:rPr lang="pl-PL" sz="1800" dirty="0">
                <a:latin typeface="Narkisim" pitchFamily="34" charset="-79"/>
                <a:cs typeface="Narkisim" pitchFamily="34" charset="-79"/>
              </a:rPr>
              <a:t>).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642919"/>
            <a:ext cx="4041775" cy="35718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latin typeface="Narkisim" pitchFamily="34" charset="-79"/>
                <a:cs typeface="Narkisim" pitchFamily="34" charset="-79"/>
              </a:rPr>
              <a:t>     Czynniki wewnętrzne: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500562" y="1000108"/>
            <a:ext cx="4186238" cy="5643602"/>
          </a:xfrm>
        </p:spPr>
        <p:txBody>
          <a:bodyPr>
            <a:noAutofit/>
          </a:bodyPr>
          <a:lstStyle/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Dobry poziom ogólnych zdolności umysłowych dziecka; percepcji wzrokowej i słuchowej, sprawność pamięci,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Dobra kondycja psychofizyczna (wypoczęty umysł, który nie powinien być wykorzystany na czynności absorbujące np. oglądanie TV, ale np. na aktywną zabawę, również możliwość robienia krótkich przerw w czasie nauki  np.10 min.),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Właściwa motywacja do nauki (nie za wysoka i niezbyt niska),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Korzystne samopoczucie (dziecko powinno być wypoczęte, niezestresowanie i najedzone),</a:t>
            </a:r>
          </a:p>
          <a:p>
            <a:r>
              <a:rPr lang="pl-PL" sz="1800" dirty="0" smtClean="0">
                <a:latin typeface="Narkisim" pitchFamily="34" charset="-79"/>
                <a:cs typeface="Narkisim" pitchFamily="34" charset="-79"/>
              </a:rPr>
              <a:t>Konsekwencja w działaniu (doprowadzanie realizowanych zadań do końca).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573</Words>
  <Application>Microsoft Office PowerPoint</Application>
  <PresentationFormat>Pokaz na ekranie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Koncentracja uwagi informacje dla rodziców</vt:lpstr>
      <vt:lpstr>Koncentracja  </vt:lpstr>
      <vt:lpstr>Definicja uwagi</vt:lpstr>
      <vt:lpstr>Uwaga:</vt:lpstr>
      <vt:lpstr>Rodzaje uwagi: Uwaga mimowolna</vt:lpstr>
      <vt:lpstr>Uwaga dowolna</vt:lpstr>
      <vt:lpstr>   Przyczyny trudności w koncentracji uwagi  związane z obowiązkami szkolnymi:   </vt:lpstr>
      <vt:lpstr> Aby ograniczyć lub uniknąć trudności związanych  z koncentracją uwagi należy: </vt:lpstr>
      <vt:lpstr>Czynniki wspomagające koncentrację uwagi</vt:lpstr>
      <vt:lpstr>Czynniki wspomagające  koncentrację uwagi.</vt:lpstr>
      <vt:lpstr>Koncentracja uwagi to umiejętność, którą warto ćwiczyć!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Koncentracja uwagi</dc:title>
  <dc:creator>Wiesiek</dc:creator>
  <cp:lastModifiedBy>Wiesiek</cp:lastModifiedBy>
  <cp:revision>27</cp:revision>
  <dcterms:created xsi:type="dcterms:W3CDTF">2020-04-19T12:56:22Z</dcterms:created>
  <dcterms:modified xsi:type="dcterms:W3CDTF">2020-04-21T06:22:46Z</dcterms:modified>
</cp:coreProperties>
</file>