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67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22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984AE-391A-4FF8-B1BC-9EA3FD24970B}" type="datetimeFigureOut">
              <a:rPr lang="pl-PL" smtClean="0"/>
              <a:pPr/>
              <a:t>23.04.2022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679FF-0EE4-4CD3-802F-4ED403751B7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5141850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984AE-391A-4FF8-B1BC-9EA3FD24970B}" type="datetimeFigureOut">
              <a:rPr lang="pl-PL" smtClean="0"/>
              <a:pPr/>
              <a:t>23.04.2022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679FF-0EE4-4CD3-802F-4ED403751B7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993602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984AE-391A-4FF8-B1BC-9EA3FD24970B}" type="datetimeFigureOut">
              <a:rPr lang="pl-PL" smtClean="0"/>
              <a:pPr/>
              <a:t>23.04.2022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679FF-0EE4-4CD3-802F-4ED403751B7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1805284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984AE-391A-4FF8-B1BC-9EA3FD24970B}" type="datetimeFigureOut">
              <a:rPr lang="pl-PL" smtClean="0"/>
              <a:pPr/>
              <a:t>23.04.2022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679FF-0EE4-4CD3-802F-4ED403751B7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8069908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984AE-391A-4FF8-B1BC-9EA3FD24970B}" type="datetimeFigureOut">
              <a:rPr lang="pl-PL" smtClean="0"/>
              <a:pPr/>
              <a:t>23.04.2022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679FF-0EE4-4CD3-802F-4ED403751B7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3876359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984AE-391A-4FF8-B1BC-9EA3FD24970B}" type="datetimeFigureOut">
              <a:rPr lang="pl-PL" smtClean="0"/>
              <a:pPr/>
              <a:t>23.04.2022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679FF-0EE4-4CD3-802F-4ED403751B7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1947002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984AE-391A-4FF8-B1BC-9EA3FD24970B}" type="datetimeFigureOut">
              <a:rPr lang="pl-PL" smtClean="0"/>
              <a:pPr/>
              <a:t>23.04.2022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679FF-0EE4-4CD3-802F-4ED403751B7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7494693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984AE-391A-4FF8-B1BC-9EA3FD24970B}" type="datetimeFigureOut">
              <a:rPr lang="pl-PL" smtClean="0"/>
              <a:pPr/>
              <a:t>23.04.2022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679FF-0EE4-4CD3-802F-4ED403751B7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1451702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984AE-391A-4FF8-B1BC-9EA3FD24970B}" type="datetimeFigureOut">
              <a:rPr lang="pl-PL" smtClean="0"/>
              <a:pPr/>
              <a:t>23.04.2022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679FF-0EE4-4CD3-802F-4ED403751B7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8987220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984AE-391A-4FF8-B1BC-9EA3FD24970B}" type="datetimeFigureOut">
              <a:rPr lang="pl-PL" smtClean="0"/>
              <a:pPr/>
              <a:t>23.04.2022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679FF-0EE4-4CD3-802F-4ED403751B7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2403680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984AE-391A-4FF8-B1BC-9EA3FD24970B}" type="datetimeFigureOut">
              <a:rPr lang="pl-PL" smtClean="0"/>
              <a:pPr/>
              <a:t>23.04.2022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679FF-0EE4-4CD3-802F-4ED403751B7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9117612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984AE-391A-4FF8-B1BC-9EA3FD24970B}" type="datetimeFigureOut">
              <a:rPr lang="pl-PL" smtClean="0"/>
              <a:pPr/>
              <a:t>23.04.2022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679FF-0EE4-4CD3-802F-4ED403751B7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88973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252438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-1" y="-3"/>
            <a:ext cx="692450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FF00"/>
                </a:solidFill>
              </a:rPr>
              <a:t>Odpady</a:t>
            </a:r>
          </a:p>
          <a:p>
            <a:r>
              <a:rPr lang="pl-PL" sz="2400" b="1" dirty="0">
                <a:solidFill>
                  <a:srgbClr val="FFFF00"/>
                </a:solidFill>
              </a:rPr>
              <a:t>Nasze śmieci widać już z kosmosu! Na oceanie tworzą się całe śmieciowe wyspy, by nie rzec kontynenty. A wciąż produkujemy więcej i więcej odpadów, nie dbamy o ich przetwarzanie i odpowiednie składowanie. Szczególnie niebezpieczne są śmieci radioaktywne, które rozkładają się przez miliony lat i w każdej chwili mogą spowodować </a:t>
            </a:r>
            <a:r>
              <a:rPr lang="pl-PL" sz="2400" b="1" dirty="0" smtClean="0">
                <a:solidFill>
                  <a:srgbClr val="FFFF00"/>
                </a:solidFill>
              </a:rPr>
              <a:t>katastrofę.</a:t>
            </a:r>
            <a:endParaRPr lang="pl-PL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26063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94944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0" y="99753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rgbClr val="FFFF00"/>
                </a:solidFill>
              </a:rPr>
              <a:t>Wycinanie lasów</a:t>
            </a:r>
          </a:p>
          <a:p>
            <a:r>
              <a:rPr lang="pl-PL" sz="2800" b="1" dirty="0">
                <a:solidFill>
                  <a:srgbClr val="FFFF00"/>
                </a:solidFill>
              </a:rPr>
              <a:t>Usunięcie płuc to pewny wyrok śmierci. Płucami naszej planety są lasy, a my je powoli, ale konsekwentnie </a:t>
            </a:r>
            <a:r>
              <a:rPr lang="pl-PL" sz="2800" b="1" dirty="0" smtClean="0">
                <a:solidFill>
                  <a:srgbClr val="FFFF00"/>
                </a:solidFill>
              </a:rPr>
              <a:t>niszczymy. </a:t>
            </a:r>
            <a:r>
              <a:rPr lang="pl-PL" sz="2800" b="1" dirty="0">
                <a:solidFill>
                  <a:srgbClr val="FFFF00"/>
                </a:solidFill>
              </a:rPr>
              <a:t>Pola i pastwiska nie zapewnią nam dostatecznej ilości tlenu. Ziemia zacznie się dusić, a my razem z nią.</a:t>
            </a:r>
          </a:p>
        </p:txBody>
      </p:sp>
    </p:spTree>
    <p:extLst>
      <p:ext uri="{BB962C8B-B14F-4D97-AF65-F5344CB8AC3E}">
        <p14:creationId xmlns="" xmlns:p14="http://schemas.microsoft.com/office/powerpoint/2010/main" val="25190418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" y="0"/>
            <a:ext cx="12182216" cy="6863512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9784" y="0"/>
            <a:ext cx="733866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FFFF00"/>
                </a:solidFill>
              </a:rPr>
              <a:t>Topnienie Antarktydy</a:t>
            </a:r>
          </a:p>
          <a:p>
            <a:r>
              <a:rPr lang="pl-PL" sz="2000" dirty="0">
                <a:solidFill>
                  <a:srgbClr val="FFFF00"/>
                </a:solidFill>
              </a:rPr>
              <a:t>Naukowcy zrobili symulację, co by się stało, gdyby roztopił się tylko jeden z sześciu wielkich lodowców tworzących ten kontynent. Otóż poziom wody w Bałtyku wzrósłby do tego stopnia, że Gdańsk i Malbork znalazłyby się pod wodą. Obecny poziom wody w morzach już jest o 20 cm wyższy niż w czasach przed globalnym ociepleniem! Naukowcy są pesymistami – nie da się powstrzymać wielkiego topnienia. Do końca stulecia znikną lodowce w Alpach, potem w Himalajach. Ziemia może się stać planetą całkowicie pokrytą oceanem. Dla nas nie będzie na niej miejsca.</a:t>
            </a:r>
          </a:p>
        </p:txBody>
      </p:sp>
    </p:spTree>
    <p:extLst>
      <p:ext uri="{BB962C8B-B14F-4D97-AF65-F5344CB8AC3E}">
        <p14:creationId xmlns="" xmlns:p14="http://schemas.microsoft.com/office/powerpoint/2010/main" val="42435398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40"/>
            <a:ext cx="12192001" cy="685186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0" y="6140"/>
            <a:ext cx="592697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Bomba demograficzna</a:t>
            </a:r>
          </a:p>
          <a:p>
            <a:r>
              <a:rPr lang="pl-PL" sz="2400" dirty="0"/>
              <a:t>Jest nas ponad 7 mld i ciągle przybywa. Nawet jeśli w krajach rozwiniętych przyrost naturalny spada, to w rozwijających się – rośnie. Wraz ze wzrostem populacji przybywa śmieci, a ubywa surowców naturalnych. Im więcej ludzi, tym więcej jedzenia i innych artykułów trzeba produkować. Naukowcy wyliczyli, że podwojenie obecnej liczby ludności wymagałoby prawdopodobnie czterokrotnego wzrostu produkcji rolnej, sześciokrotnego zużycia energii, ośmiokrotnego wzrostu wartości produkcji globalnej. A tego Matka Ziemia by nie wytrzymała</a:t>
            </a:r>
            <a:r>
              <a:rPr lang="pl-PL" dirty="0"/>
              <a:t>…</a:t>
            </a:r>
          </a:p>
        </p:txBody>
      </p:sp>
    </p:spTree>
    <p:extLst>
      <p:ext uri="{BB962C8B-B14F-4D97-AF65-F5344CB8AC3E}">
        <p14:creationId xmlns="" xmlns:p14="http://schemas.microsoft.com/office/powerpoint/2010/main" val="33180028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368" y="-241068"/>
            <a:ext cx="12512368" cy="7024253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3657600" y="-74814"/>
            <a:ext cx="5486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7200" dirty="0" smtClean="0"/>
              <a:t>KONIEC</a:t>
            </a:r>
            <a:endParaRPr lang="pl-PL" sz="7200" dirty="0"/>
          </a:p>
        </p:txBody>
      </p:sp>
      <p:sp>
        <p:nvSpPr>
          <p:cNvPr id="4" name="Prostokąt 3"/>
          <p:cNvSpPr/>
          <p:nvPr/>
        </p:nvSpPr>
        <p:spPr>
          <a:xfrm>
            <a:off x="-320368" y="3441469"/>
            <a:ext cx="94643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mtClean="0"/>
              <a:t>Prezentację </a:t>
            </a:r>
            <a:r>
              <a:rPr lang="pl-PL" smtClean="0"/>
              <a:t>wykonał </a:t>
            </a:r>
            <a:r>
              <a:rPr lang="pl-PL" dirty="0" smtClean="0"/>
              <a:t>Jakub Stadnik kl.8b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9768447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927"/>
            <a:ext cx="12192000" cy="7257982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889463" y="2690336"/>
            <a:ext cx="109561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i="1" dirty="0" smtClean="0">
                <a:solidFill>
                  <a:schemeClr val="bg1"/>
                </a:solidFill>
              </a:rPr>
              <a:t>Jako pierwszy z ideą obchodzenia na całym świecie Dnia Ziemi wystąpił John </a:t>
            </a:r>
            <a:r>
              <a:rPr lang="pl-PL" sz="3600" b="1" i="1" dirty="0" err="1" smtClean="0">
                <a:solidFill>
                  <a:schemeClr val="bg1"/>
                </a:solidFill>
              </a:rPr>
              <a:t>McConnell</a:t>
            </a:r>
            <a:r>
              <a:rPr lang="pl-PL" sz="3600" b="1" i="1" dirty="0" smtClean="0">
                <a:solidFill>
                  <a:schemeClr val="bg1"/>
                </a:solidFill>
              </a:rPr>
              <a:t> (ur. 1915), na konferencji UNESCO, dotyczącej środowiska naturalnego w 1969 r. Pierwszy raz Dzień Ziemi został ogłoszony 21 marca 1970 r. przez burmistrza San Francisco, Josepha </a:t>
            </a:r>
            <a:r>
              <a:rPr lang="pl-PL" sz="3600" b="1" i="1" dirty="0" err="1" smtClean="0">
                <a:solidFill>
                  <a:schemeClr val="bg1"/>
                </a:solidFill>
              </a:rPr>
              <a:t>Alioto</a:t>
            </a:r>
            <a:r>
              <a:rPr lang="pl-PL" sz="3600" b="1" i="1" dirty="0" smtClean="0">
                <a:solidFill>
                  <a:schemeClr val="bg1"/>
                </a:solidFill>
              </a:rPr>
              <a:t>.</a:t>
            </a:r>
            <a:endParaRPr lang="pl-PL" sz="3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91925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06829" y="2690336"/>
            <a:ext cx="113136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 smtClean="0">
                <a:solidFill>
                  <a:schemeClr val="bg1"/>
                </a:solidFill>
              </a:rPr>
              <a:t>Ziemia – trzecia, licząc od Słońca, oraz piąta pod względem wielkości planeta Układu Słonecznego. Pod względem średnicy, masy i gęstości jest to największa planeta skalista Układu Słonecznego. Ziemia jest zamieszkana przez miliony gatunków, w tym przez człowieka.</a:t>
            </a:r>
            <a:endParaRPr lang="pl-P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14889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019993" y="1504604"/>
            <a:ext cx="88114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 smtClean="0">
                <a:solidFill>
                  <a:srgbClr val="7030A0"/>
                </a:solidFill>
              </a:rPr>
              <a:t>Fragment kuli ziemskiej, który nie jest zalany wodami mórz i oceanów, nazywamy lądem. Przeważnie wyróżnia się 7 kontynentów. Są to: Afryka, Ameryka Południowa, Ameryka Północna, Antarktyda, Australia, Azja, Europa. Największym kontynentem jest Azja.</a:t>
            </a:r>
            <a:endParaRPr lang="pl-PL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78000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9" y="2983866"/>
            <a:ext cx="10058400" cy="387413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3048000" y="324197"/>
            <a:ext cx="588818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i="1" dirty="0" smtClean="0"/>
              <a:t>Ogólne zasoby wody na Ziemi są ogromne. Wynoszą one prawie miliard i 400 milionów km³. Gdyby tę wodę załadować do 50–</a:t>
            </a:r>
            <a:r>
              <a:rPr lang="pl-PL" b="1" i="1" dirty="0" err="1" smtClean="0"/>
              <a:t>cio</a:t>
            </a:r>
            <a:r>
              <a:rPr lang="pl-PL" b="1" i="1" dirty="0" smtClean="0"/>
              <a:t> tonowych wagonów o długości 18 m każdy, to potrzeba by 3 milionów 360 tysięcy pociągów, z których każdy sięgałby od Ziemi do Słońca. Niestety, tylko 2,5% tej wody to woda słodka, z czego prawie 99% to woda w lodowcach i woda podziemna. Wody powierzchniowe stanowią 1% wód słodkich i zaledwie 0,025% wody na Ziemi.</a:t>
            </a:r>
            <a:endParaRPr lang="pl-PL" b="1" i="1" dirty="0"/>
          </a:p>
        </p:txBody>
      </p:sp>
    </p:spTree>
    <p:extLst>
      <p:ext uri="{BB962C8B-B14F-4D97-AF65-F5344CB8AC3E}">
        <p14:creationId xmlns="" xmlns:p14="http://schemas.microsoft.com/office/powerpoint/2010/main" val="18227589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0" y="1521229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</a:rPr>
              <a:t>Rośliny które występują w </a:t>
            </a:r>
            <a:r>
              <a:rPr lang="pl-PL" sz="2800" dirty="0" smtClean="0">
                <a:solidFill>
                  <a:schemeClr val="bg1"/>
                </a:solidFill>
              </a:rPr>
              <a:t>Oceanie Spokojnym: </a:t>
            </a:r>
          </a:p>
          <a:p>
            <a:r>
              <a:rPr lang="pl-PL" sz="2800" dirty="0" smtClean="0">
                <a:solidFill>
                  <a:schemeClr val="bg1"/>
                </a:solidFill>
              </a:rPr>
              <a:t>Okrzemki</a:t>
            </a:r>
            <a:r>
              <a:rPr lang="pl-PL" sz="2800" dirty="0">
                <a:solidFill>
                  <a:schemeClr val="bg1"/>
                </a:solidFill>
              </a:rPr>
              <a:t>. </a:t>
            </a:r>
            <a:endParaRPr lang="pl-PL" sz="2800" dirty="0" smtClean="0">
              <a:solidFill>
                <a:schemeClr val="bg1"/>
              </a:solidFill>
            </a:endParaRPr>
          </a:p>
          <a:p>
            <a:r>
              <a:rPr lang="pl-PL" sz="2800" dirty="0" smtClean="0">
                <a:solidFill>
                  <a:schemeClr val="bg1"/>
                </a:solidFill>
              </a:rPr>
              <a:t>Aldrowanda </a:t>
            </a:r>
            <a:r>
              <a:rPr lang="pl-PL" sz="2800" dirty="0">
                <a:solidFill>
                  <a:schemeClr val="bg1"/>
                </a:solidFill>
              </a:rPr>
              <a:t>pęcherzykowata. </a:t>
            </a:r>
            <a:endParaRPr lang="pl-PL" sz="2800" dirty="0" smtClean="0">
              <a:solidFill>
                <a:schemeClr val="bg1"/>
              </a:solidFill>
            </a:endParaRPr>
          </a:p>
          <a:p>
            <a:r>
              <a:rPr lang="pl-PL" sz="2800" dirty="0" smtClean="0">
                <a:solidFill>
                  <a:schemeClr val="bg1"/>
                </a:solidFill>
              </a:rPr>
              <a:t>Glony: </a:t>
            </a:r>
          </a:p>
          <a:p>
            <a:r>
              <a:rPr lang="pl-PL" sz="2800" dirty="0" smtClean="0">
                <a:solidFill>
                  <a:schemeClr val="bg1"/>
                </a:solidFill>
              </a:rPr>
              <a:t>Listownica cukrowa.</a:t>
            </a:r>
          </a:p>
          <a:p>
            <a:r>
              <a:rPr lang="pl-PL" sz="2800" dirty="0" err="1" smtClean="0">
                <a:solidFill>
                  <a:schemeClr val="bg1"/>
                </a:solidFill>
              </a:rPr>
              <a:t>Undaria</a:t>
            </a:r>
            <a:r>
              <a:rPr lang="pl-PL" sz="2800" dirty="0" smtClean="0">
                <a:solidFill>
                  <a:schemeClr val="bg1"/>
                </a:solidFill>
              </a:rPr>
              <a:t> </a:t>
            </a:r>
            <a:r>
              <a:rPr lang="pl-PL" sz="2800" dirty="0">
                <a:solidFill>
                  <a:schemeClr val="bg1"/>
                </a:solidFill>
              </a:rPr>
              <a:t>pierzastodzielna. </a:t>
            </a:r>
            <a:endParaRPr lang="pl-PL" sz="2800" dirty="0" smtClean="0">
              <a:solidFill>
                <a:schemeClr val="bg1"/>
              </a:solidFill>
            </a:endParaRPr>
          </a:p>
          <a:p>
            <a:r>
              <a:rPr lang="pl-PL" sz="2800" dirty="0" err="1" smtClean="0">
                <a:solidFill>
                  <a:schemeClr val="bg1"/>
                </a:solidFill>
              </a:rPr>
              <a:t>Anthopleura</a:t>
            </a:r>
            <a:r>
              <a:rPr lang="pl-PL" sz="2800" dirty="0" smtClean="0">
                <a:solidFill>
                  <a:schemeClr val="bg1"/>
                </a:solidFill>
              </a:rPr>
              <a:t> </a:t>
            </a:r>
            <a:r>
              <a:rPr lang="pl-PL" sz="2800" dirty="0" err="1">
                <a:solidFill>
                  <a:schemeClr val="bg1"/>
                </a:solidFill>
              </a:rPr>
              <a:t>xanthogrammica</a:t>
            </a:r>
            <a:r>
              <a:rPr lang="pl-PL" sz="2800" dirty="0">
                <a:solidFill>
                  <a:schemeClr val="bg1"/>
                </a:solidFill>
              </a:rPr>
              <a:t>. </a:t>
            </a:r>
            <a:endParaRPr lang="pl-PL" sz="2800" dirty="0" smtClean="0">
              <a:solidFill>
                <a:schemeClr val="bg1"/>
              </a:solidFill>
            </a:endParaRPr>
          </a:p>
          <a:p>
            <a:r>
              <a:rPr lang="pl-PL" sz="2800" dirty="0" smtClean="0">
                <a:solidFill>
                  <a:schemeClr val="bg1"/>
                </a:solidFill>
              </a:rPr>
              <a:t>Listownica </a:t>
            </a:r>
            <a:r>
              <a:rPr lang="pl-PL" sz="2800" dirty="0">
                <a:solidFill>
                  <a:schemeClr val="bg1"/>
                </a:solidFill>
              </a:rPr>
              <a:t>palczasta.</a:t>
            </a:r>
          </a:p>
        </p:txBody>
      </p:sp>
    </p:spTree>
    <p:extLst>
      <p:ext uri="{BB962C8B-B14F-4D97-AF65-F5344CB8AC3E}">
        <p14:creationId xmlns="" xmlns:p14="http://schemas.microsoft.com/office/powerpoint/2010/main" val="21232861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6160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0" y="1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Zwierzęta morskie</a:t>
            </a:r>
          </a:p>
          <a:p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Plankton. Planktonem nazywamy zbiór organizmów </a:t>
            </a:r>
            <a:r>
              <a:rPr lang="pl-PL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żywych (zwierzęta, rośliny), </a:t>
            </a: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które unoszą się na wodzie. </a:t>
            </a:r>
          </a:p>
          <a:p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Walenie. Walenie to ssaki, żyjące w środowisku oceanicznym. </a:t>
            </a:r>
          </a:p>
          <a:p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Koralowce. Koralowce są to zwierzęta, zaliczane do parzydełkowców, żyjące tylko w morzach. ...</a:t>
            </a:r>
          </a:p>
          <a:p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Ryby. </a:t>
            </a:r>
            <a:endParaRPr lang="pl-PL" sz="2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l-PL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Gąbki</a:t>
            </a: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pl-PL" sz="2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l-PL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Kryle.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23158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" y="0"/>
            <a:ext cx="104075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/>
              <a:t>Obecnie znanych jest około 1,5 mln gatunków zwierząt, z czego prawie 1 mln przypada na owady. Szacuje się jednak, że naszą planetę może zamieszkiwać od 5 do 30 mln gatunków zwierząt. Wszystkie gatunki zwierząt dążą do opanowania tych obszarów, które dostarczają im dobrych warunków życiowych.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5073316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404851" y="3640974"/>
            <a:ext cx="86369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rgbClr val="00B0F0"/>
                </a:solidFill>
              </a:rPr>
              <a:t>Zanieczyszczenie powietrza</a:t>
            </a:r>
          </a:p>
          <a:p>
            <a:r>
              <a:rPr lang="pl-PL" sz="2400" dirty="0">
                <a:solidFill>
                  <a:srgbClr val="00B0F0"/>
                </a:solidFill>
              </a:rPr>
              <a:t>Emisja pyłów i gazów cieplarnianych prowadzi do ocieplenia klimatu. Przede wszystkim przez powstawanie dziury ozonowej i niszczenie warstw atmosfery, które chronią naszą planetę przed zbyt intensywnym działaniem Słońca. Skutki mogą być katastrofalne! Gdyby Ziemia tylko absorbowała ciepło słoneczne, bez jego odprowadzania, oceany i jeziora szybko zaczęłyby wrzeć i </a:t>
            </a:r>
            <a:r>
              <a:rPr lang="pl-PL" sz="2400" dirty="0" smtClean="0">
                <a:solidFill>
                  <a:srgbClr val="00B0F0"/>
                </a:solidFill>
              </a:rPr>
              <a:t>wyparowałyby.</a:t>
            </a:r>
            <a:endParaRPr lang="pl-PL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86387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710</Words>
  <Application>Microsoft Office PowerPoint</Application>
  <PresentationFormat>Niestandardowy</PresentationFormat>
  <Paragraphs>32</Paragraphs>
  <Slides>14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5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Magda Stadnik</dc:creator>
  <cp:lastModifiedBy>rynia</cp:lastModifiedBy>
  <cp:revision>12</cp:revision>
  <dcterms:created xsi:type="dcterms:W3CDTF">2022-04-11T17:00:58Z</dcterms:created>
  <dcterms:modified xsi:type="dcterms:W3CDTF">2022-04-23T18:55:26Z</dcterms:modified>
</cp:coreProperties>
</file>