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033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-13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1F1BD-A100-436C-B7E4-587AE5EA9D0D}" type="datetimeFigureOut">
              <a:rPr lang="sk-SK" smtClean="0"/>
              <a:pPr/>
              <a:t>2. 11. 2016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CFF63-4BB3-4187-AB7D-DDB8834F672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4325426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1F1BD-A100-436C-B7E4-587AE5EA9D0D}" type="datetimeFigureOut">
              <a:rPr lang="sk-SK" smtClean="0"/>
              <a:pPr/>
              <a:t>2. 11. 2016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CFF63-4BB3-4187-AB7D-DDB8834F672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544730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1F1BD-A100-436C-B7E4-587AE5EA9D0D}" type="datetimeFigureOut">
              <a:rPr lang="sk-SK" smtClean="0"/>
              <a:pPr/>
              <a:t>2. 11. 2016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CFF63-4BB3-4187-AB7D-DDB8834F672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587300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1F1BD-A100-436C-B7E4-587AE5EA9D0D}" type="datetimeFigureOut">
              <a:rPr lang="sk-SK" smtClean="0"/>
              <a:pPr/>
              <a:t>2. 11. 2016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CFF63-4BB3-4187-AB7D-DDB8834F672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9530013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1F1BD-A100-436C-B7E4-587AE5EA9D0D}" type="datetimeFigureOut">
              <a:rPr lang="sk-SK" smtClean="0"/>
              <a:pPr/>
              <a:t>2. 11. 2016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CFF63-4BB3-4187-AB7D-DDB8834F672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7294699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1F1BD-A100-436C-B7E4-587AE5EA9D0D}" type="datetimeFigureOut">
              <a:rPr lang="sk-SK" smtClean="0"/>
              <a:pPr/>
              <a:t>2. 11. 2016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CFF63-4BB3-4187-AB7D-DDB8834F672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140659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1F1BD-A100-436C-B7E4-587AE5EA9D0D}" type="datetimeFigureOut">
              <a:rPr lang="sk-SK" smtClean="0"/>
              <a:pPr/>
              <a:t>2. 11. 2016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CFF63-4BB3-4187-AB7D-DDB8834F672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269539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1F1BD-A100-436C-B7E4-587AE5EA9D0D}" type="datetimeFigureOut">
              <a:rPr lang="sk-SK" smtClean="0"/>
              <a:pPr/>
              <a:t>2. 11. 2016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CFF63-4BB3-4187-AB7D-DDB8834F672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557115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1F1BD-A100-436C-B7E4-587AE5EA9D0D}" type="datetimeFigureOut">
              <a:rPr lang="sk-SK" smtClean="0"/>
              <a:pPr/>
              <a:t>2. 11. 2016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CFF63-4BB3-4187-AB7D-DDB8834F672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8299716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1F1BD-A100-436C-B7E4-587AE5EA9D0D}" type="datetimeFigureOut">
              <a:rPr lang="sk-SK" smtClean="0"/>
              <a:pPr/>
              <a:t>2. 11. 2016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CFF63-4BB3-4187-AB7D-DDB8834F672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8247287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1F1BD-A100-436C-B7E4-587AE5EA9D0D}" type="datetimeFigureOut">
              <a:rPr lang="sk-SK" smtClean="0"/>
              <a:pPr/>
              <a:t>2. 11. 2016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CFF63-4BB3-4187-AB7D-DDB8834F672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610195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1F1BD-A100-436C-B7E4-587AE5EA9D0D}" type="datetimeFigureOut">
              <a:rPr lang="sk-SK" smtClean="0"/>
              <a:pPr/>
              <a:t>2. 11. 2016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CFF63-4BB3-4187-AB7D-DDB8834F672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062782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54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Telesá v elektrickom poli</a:t>
            </a:r>
            <a:endParaRPr lang="sk-SK" sz="54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4361891"/>
            <a:ext cx="6858000" cy="1655762"/>
          </a:xfrm>
        </p:spPr>
        <p:txBody>
          <a:bodyPr/>
          <a:lstStyle/>
          <a:p>
            <a:r>
              <a:rPr lang="sk-SK" i="1" dirty="0" smtClean="0">
                <a:latin typeface="Bookman Old Style" panose="02050604050505020204" pitchFamily="18" charset="0"/>
              </a:rPr>
              <a:t>Fyzika 9. ročník</a:t>
            </a:r>
            <a:endParaRPr lang="sk-SK" i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900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0"/>
            <a:ext cx="8933688" cy="6858000"/>
          </a:xfrm>
        </p:spPr>
        <p:txBody>
          <a:bodyPr>
            <a:noAutofit/>
          </a:bodyPr>
          <a:lstStyle/>
          <a:p>
            <a:pPr marL="0" indent="0">
              <a:lnSpc>
                <a:spcPts val="4200"/>
              </a:lnSpc>
              <a:buNone/>
            </a:pPr>
            <a:r>
              <a:rPr lang="sk-SK" b="1" dirty="0" smtClean="0">
                <a:latin typeface="Bookman Old Style" panose="02050604050505020204" pitchFamily="18" charset="0"/>
              </a:rPr>
              <a:t>Z hľadiska elektrickej vodivosti môžeme rozdeliť látky na : </a:t>
            </a:r>
          </a:p>
          <a:p>
            <a:pPr>
              <a:lnSpc>
                <a:spcPts val="4200"/>
              </a:lnSpc>
              <a:buFontTx/>
              <a:buChar char="-"/>
            </a:pPr>
            <a:r>
              <a:rPr lang="sk-SK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elektrické vodiče </a:t>
            </a:r>
            <a:r>
              <a:rPr lang="sk-SK" b="1" dirty="0" smtClean="0">
                <a:latin typeface="Bookman Old Style" panose="02050604050505020204" pitchFamily="18" charset="0"/>
              </a:rPr>
              <a:t>(napr. kovy)</a:t>
            </a:r>
          </a:p>
          <a:p>
            <a:pPr>
              <a:lnSpc>
                <a:spcPts val="4200"/>
              </a:lnSpc>
              <a:buFontTx/>
              <a:buChar char="-"/>
            </a:pPr>
            <a:r>
              <a:rPr lang="sk-SK" b="1" dirty="0" smtClean="0">
                <a:solidFill>
                  <a:srgbClr val="7030A0"/>
                </a:solidFill>
                <a:latin typeface="Bookman Old Style" panose="02050604050505020204" pitchFamily="18" charset="0"/>
              </a:rPr>
              <a:t>elektrické izolanty </a:t>
            </a:r>
            <a:r>
              <a:rPr lang="sk-SK" b="1" dirty="0" smtClean="0">
                <a:latin typeface="Bookman Old Style" panose="02050604050505020204" pitchFamily="18" charset="0"/>
              </a:rPr>
              <a:t>(plasty, papier)</a:t>
            </a:r>
          </a:p>
          <a:p>
            <a:pPr marL="0" indent="0">
              <a:lnSpc>
                <a:spcPts val="4200"/>
              </a:lnSpc>
              <a:buNone/>
            </a:pPr>
            <a:endParaRPr lang="sk-SK" b="1" dirty="0" smtClean="0">
              <a:latin typeface="Bookman Old Style" panose="02050604050505020204" pitchFamily="18" charset="0"/>
            </a:endParaRPr>
          </a:p>
          <a:p>
            <a:pPr>
              <a:lnSpc>
                <a:spcPts val="4200"/>
              </a:lnSpc>
              <a:buNone/>
            </a:pPr>
            <a:r>
              <a:rPr lang="sk-SK" b="1" dirty="0" smtClean="0">
                <a:latin typeface="Bookman Old Style" panose="02050604050505020204" pitchFamily="18" charset="0"/>
              </a:rPr>
              <a:t>Ak umiestnime teleso do elektrického poľa, môže v ňom dôjsť k:</a:t>
            </a:r>
          </a:p>
          <a:p>
            <a:pPr>
              <a:lnSpc>
                <a:spcPts val="4200"/>
              </a:lnSpc>
              <a:buFontTx/>
              <a:buChar char="-"/>
            </a:pPr>
            <a:r>
              <a:rPr lang="sk-SK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elektrostatickej indukcii, ak je to vodič,</a:t>
            </a:r>
          </a:p>
          <a:p>
            <a:pPr>
              <a:lnSpc>
                <a:spcPts val="4200"/>
              </a:lnSpc>
              <a:buFontTx/>
              <a:buChar char="-"/>
            </a:pPr>
            <a:r>
              <a:rPr lang="sk-SK" b="1" dirty="0" smtClean="0">
                <a:solidFill>
                  <a:srgbClr val="7030A0"/>
                </a:solidFill>
                <a:latin typeface="Bookman Old Style" panose="02050604050505020204" pitchFamily="18" charset="0"/>
              </a:rPr>
              <a:t>polarizácii, ak je to izolant.</a:t>
            </a:r>
          </a:p>
          <a:p>
            <a:pPr>
              <a:buFontTx/>
              <a:buChar char="-"/>
            </a:pPr>
            <a:endParaRPr lang="sk-SK" dirty="0" smtClean="0">
              <a:latin typeface="Bookman Old Style" panose="02050604050505020204" pitchFamily="18" charset="0"/>
            </a:endParaRPr>
          </a:p>
          <a:p>
            <a:pPr algn="ctr">
              <a:buNone/>
            </a:pPr>
            <a:r>
              <a:rPr lang="sk-SK" i="1" dirty="0" smtClean="0">
                <a:latin typeface="Bookman Old Style" panose="02050604050505020204" pitchFamily="18" charset="0"/>
              </a:rPr>
              <a:t>Ako sa to prejavuje, a prečo?</a:t>
            </a:r>
            <a:endParaRPr lang="sk-SK" i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971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5264" y="72008"/>
            <a:ext cx="7498080" cy="908720"/>
          </a:xfrm>
        </p:spPr>
        <p:txBody>
          <a:bodyPr>
            <a:normAutofit/>
          </a:bodyPr>
          <a:lstStyle/>
          <a:p>
            <a:pPr algn="ctr"/>
            <a:r>
              <a:rPr lang="sk-SK" sz="36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Elektrostatická indukcia</a:t>
            </a:r>
            <a:endParaRPr lang="sk-SK" sz="36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267672"/>
          </a:xfrm>
        </p:spPr>
        <p:txBody>
          <a:bodyPr>
            <a:normAutofit/>
          </a:bodyPr>
          <a:lstStyle/>
          <a:p>
            <a:pPr algn="ctr">
              <a:lnSpc>
                <a:spcPts val="4200"/>
              </a:lnSpc>
            </a:pPr>
            <a:r>
              <a:rPr lang="sk-SK" sz="3000" dirty="0" smtClean="0">
                <a:latin typeface="Bookman Old Style" panose="02050604050505020204" pitchFamily="18" charset="0"/>
              </a:rPr>
              <a:t>V elektrickom vodiči sa môžu voľne pohybovať častice s elektrickým nábojom </a:t>
            </a:r>
            <a:r>
              <a:rPr lang="sk-SK" sz="30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– voľné elektróny</a:t>
            </a:r>
            <a:r>
              <a:rPr lang="sk-SK" sz="30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.</a:t>
            </a:r>
            <a:endParaRPr lang="sk-SK" sz="3000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3755" y="2926903"/>
            <a:ext cx="3330624" cy="3321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BlokTextu 6"/>
          <p:cNvSpPr txBox="1"/>
          <p:nvPr/>
        </p:nvSpPr>
        <p:spPr>
          <a:xfrm>
            <a:off x="3614379" y="2832080"/>
            <a:ext cx="552962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000" dirty="0" smtClean="0">
                <a:latin typeface="Bookman Old Style" panose="02050604050505020204" pitchFamily="18" charset="0"/>
              </a:rPr>
              <a:t>Ak je </a:t>
            </a:r>
            <a:r>
              <a:rPr lang="sk-SK" sz="3000" b="1" smtClean="0">
                <a:solidFill>
                  <a:srgbClr val="FF0000"/>
                </a:solidFill>
                <a:latin typeface="Bookman Old Style" panose="02050604050505020204" pitchFamily="18" charset="0"/>
              </a:rPr>
              <a:t>vodič</a:t>
            </a:r>
            <a:r>
              <a:rPr lang="sk-SK" sz="3000" smtClean="0">
                <a:latin typeface="Bookman Old Style" panose="02050604050505020204" pitchFamily="18" charset="0"/>
              </a:rPr>
              <a:t> </a:t>
            </a:r>
            <a:r>
              <a:rPr lang="sk-SK" sz="3000" smtClean="0">
                <a:latin typeface="Bookman Old Style" panose="02050604050505020204" pitchFamily="18" charset="0"/>
              </a:rPr>
              <a:t>v elektrickom </a:t>
            </a:r>
            <a:r>
              <a:rPr lang="sk-SK" sz="3000" dirty="0" smtClean="0">
                <a:latin typeface="Bookman Old Style" panose="02050604050505020204" pitchFamily="18" charset="0"/>
              </a:rPr>
              <a:t>poli, dochádza vo vodiči k presunu elektrického náboja, tento jav sa nazýva </a:t>
            </a:r>
            <a:r>
              <a:rPr lang="sk-SK" sz="3000" b="1" u="sng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elektrostatická indukcia. </a:t>
            </a:r>
          </a:p>
          <a:p>
            <a:pPr algn="ctr"/>
            <a:endParaRPr lang="sk-SK" sz="3000" u="sng" dirty="0" smtClean="0">
              <a:solidFill>
                <a:schemeClr val="accent3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sk-SK" sz="2800" i="1" dirty="0" smtClean="0">
                <a:latin typeface="Bookman Old Style" panose="02050604050505020204" pitchFamily="18" charset="0"/>
              </a:rPr>
              <a:t>Preto sa ručička elektroskopu vychýli, aj keď sa tyč elektroskopu nedotkne!</a:t>
            </a:r>
            <a:endParaRPr lang="sk-SK" sz="2800" i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40961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202630"/>
            <a:ext cx="7498080" cy="850106"/>
          </a:xfrm>
        </p:spPr>
        <p:txBody>
          <a:bodyPr>
            <a:normAutofit/>
          </a:bodyPr>
          <a:lstStyle/>
          <a:p>
            <a:pPr algn="ctr"/>
            <a:r>
              <a:rPr lang="sk-SK" sz="36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Polarizácia izolantu</a:t>
            </a:r>
            <a:endParaRPr lang="sk-SK" sz="36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78365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sk-SK" dirty="0" smtClean="0">
                <a:latin typeface="Bookman Old Style" panose="02050604050505020204" pitchFamily="18" charset="0"/>
              </a:rPr>
              <a:t>Izolant </a:t>
            </a:r>
            <a:r>
              <a:rPr lang="sk-SK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nemá</a:t>
            </a:r>
            <a:r>
              <a:rPr lang="sk-SK" dirty="0" smtClean="0">
                <a:latin typeface="Bookman Old Style" panose="02050604050505020204" pitchFamily="18" charset="0"/>
              </a:rPr>
              <a:t> voľne sa  pohybujúce častice s el. 			nábojom.				</a:t>
            </a:r>
            <a:endParaRPr lang="sk-SK" i="1" dirty="0">
              <a:latin typeface="Bookman Old Style" panose="02050604050505020204" pitchFamily="18" charset="0"/>
            </a:endParaRPr>
          </a:p>
        </p:txBody>
      </p:sp>
      <p:pic>
        <p:nvPicPr>
          <p:cNvPr id="5" name="Obrázok 4" descr="549px-Dielektrikum_nepolarni.svg.png"/>
          <p:cNvPicPr>
            <a:picLocks noChangeAspect="1"/>
          </p:cNvPicPr>
          <p:nvPr/>
        </p:nvPicPr>
        <p:blipFill>
          <a:blip r:embed="rId2" cstate="print"/>
          <a:srcRect r="51804"/>
          <a:stretch>
            <a:fillRect/>
          </a:stretch>
        </p:blipFill>
        <p:spPr>
          <a:xfrm>
            <a:off x="337847" y="1836390"/>
            <a:ext cx="3090552" cy="2312690"/>
          </a:xfrm>
          <a:prstGeom prst="rect">
            <a:avLst/>
          </a:prstGeom>
        </p:spPr>
      </p:pic>
      <p:grpSp>
        <p:nvGrpSpPr>
          <p:cNvPr id="10" name="Skupina 9"/>
          <p:cNvGrpSpPr/>
          <p:nvPr/>
        </p:nvGrpSpPr>
        <p:grpSpPr>
          <a:xfrm>
            <a:off x="186953" y="4149080"/>
            <a:ext cx="3182218" cy="2419145"/>
            <a:chOff x="971600" y="4149080"/>
            <a:chExt cx="2808312" cy="1885950"/>
          </a:xfrm>
        </p:grpSpPr>
        <p:pic>
          <p:nvPicPr>
            <p:cNvPr id="7" name="Obrázok 6" descr="549px-Dielektrikum_nepolarni.svg.png"/>
            <p:cNvPicPr>
              <a:picLocks noChangeAspect="1"/>
            </p:cNvPicPr>
            <p:nvPr/>
          </p:nvPicPr>
          <p:blipFill>
            <a:blip r:embed="rId2" cstate="print"/>
            <a:srcRect l="50252"/>
            <a:stretch>
              <a:fillRect/>
            </a:stretch>
          </p:blipFill>
          <p:spPr>
            <a:xfrm>
              <a:off x="1043608" y="4149080"/>
              <a:ext cx="2601441" cy="1885950"/>
            </a:xfrm>
            <a:prstGeom prst="rect">
              <a:avLst/>
            </a:prstGeom>
          </p:spPr>
        </p:pic>
        <p:sp>
          <p:nvSpPr>
            <p:cNvPr id="8" name="Plus 7"/>
            <p:cNvSpPr/>
            <p:nvPr/>
          </p:nvSpPr>
          <p:spPr>
            <a:xfrm>
              <a:off x="971600" y="4149080"/>
              <a:ext cx="266328" cy="288032"/>
            </a:xfrm>
            <a:prstGeom prst="math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9" name="Mínus 8"/>
            <p:cNvSpPr/>
            <p:nvPr/>
          </p:nvSpPr>
          <p:spPr>
            <a:xfrm>
              <a:off x="3563888" y="4221088"/>
              <a:ext cx="216024" cy="72008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sp>
        <p:nvSpPr>
          <p:cNvPr id="4" name="BlokTextu 3"/>
          <p:cNvSpPr txBox="1"/>
          <p:nvPr/>
        </p:nvSpPr>
        <p:spPr>
          <a:xfrm>
            <a:off x="3182218" y="2618870"/>
            <a:ext cx="581776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sk-SK" sz="2800" dirty="0" smtClean="0">
                <a:latin typeface="Bookman Old Style" panose="02050604050505020204" pitchFamily="18" charset="0"/>
              </a:rPr>
              <a:t>Ak je </a:t>
            </a:r>
            <a:r>
              <a:rPr lang="sk-SK" sz="28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izolant </a:t>
            </a:r>
            <a:r>
              <a:rPr lang="sk-SK" sz="2800" dirty="0" smtClean="0">
                <a:latin typeface="Bookman Old Style" panose="02050604050505020204" pitchFamily="18" charset="0"/>
              </a:rPr>
              <a:t>v elektrickom poli, dochádza len v rámci jeho atómov k presunu elektrického náboja, tento jav sa nazýva </a:t>
            </a:r>
            <a:r>
              <a:rPr lang="sk-SK" sz="2800" b="1" u="sng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polarizácia izolantu. </a:t>
            </a:r>
          </a:p>
          <a:p>
            <a:pPr algn="ctr">
              <a:buNone/>
            </a:pPr>
            <a:endParaRPr lang="sk-SK" sz="2800" dirty="0" smtClean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algn="ctr">
              <a:buNone/>
            </a:pPr>
            <a:r>
              <a:rPr lang="sk-SK" sz="2800" i="1" dirty="0" smtClean="0">
                <a:latin typeface="Bookman Old Style" panose="02050604050505020204" pitchFamily="18" charset="0"/>
              </a:rPr>
              <a:t>Preto papieriky priskáču k hrebeňu. V atómoch papiera dochádza k presunu náboja.</a:t>
            </a:r>
          </a:p>
          <a:p>
            <a:pPr algn="ctr"/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xmlns="" val="42175985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Motív Office">
  <a:themeElements>
    <a:clrScheme name="Motí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ív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í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169</Words>
  <Application>Microsoft Office PowerPoint</Application>
  <PresentationFormat>Prezentácia na obrazovke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5" baseType="lpstr">
      <vt:lpstr>Motív Office</vt:lpstr>
      <vt:lpstr>Telesá v elektrickom poli</vt:lpstr>
      <vt:lpstr>Snímka 2</vt:lpstr>
      <vt:lpstr>Elektrostatická indukcia</vt:lpstr>
      <vt:lpstr>Polarizácia izolantu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Telesá v elektrickom poli</dc:title>
  <dc:creator>Eva Hricova</dc:creator>
  <cp:lastModifiedBy>Učiteľ</cp:lastModifiedBy>
  <cp:revision>5</cp:revision>
  <dcterms:created xsi:type="dcterms:W3CDTF">2016-11-01T17:01:34Z</dcterms:created>
  <dcterms:modified xsi:type="dcterms:W3CDTF">2016-11-02T07:50:40Z</dcterms:modified>
</cp:coreProperties>
</file>