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1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9DC9-CFDB-4EB1-B1E3-85265FCBA6BB}" type="datetimeFigureOut">
              <a:rPr lang="sk-SK" smtClean="0"/>
              <a:pPr/>
              <a:t>27. 10. 2017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DEF5-B99D-46D1-BC9B-A94AA06B4C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9DC9-CFDB-4EB1-B1E3-85265FCBA6BB}" type="datetimeFigureOut">
              <a:rPr lang="sk-SK" smtClean="0"/>
              <a:pPr/>
              <a:t>27. 10. 2017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DEF5-B99D-46D1-BC9B-A94AA06B4C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9DC9-CFDB-4EB1-B1E3-85265FCBA6BB}" type="datetimeFigureOut">
              <a:rPr lang="sk-SK" smtClean="0"/>
              <a:pPr/>
              <a:t>27. 10. 2017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DEF5-B99D-46D1-BC9B-A94AA06B4C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9DC9-CFDB-4EB1-B1E3-85265FCBA6BB}" type="datetimeFigureOut">
              <a:rPr lang="sk-SK" smtClean="0"/>
              <a:pPr/>
              <a:t>27. 10. 2017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DEF5-B99D-46D1-BC9B-A94AA06B4C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9DC9-CFDB-4EB1-B1E3-85265FCBA6BB}" type="datetimeFigureOut">
              <a:rPr lang="sk-SK" smtClean="0"/>
              <a:pPr/>
              <a:t>27. 10. 2017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DEF5-B99D-46D1-BC9B-A94AA06B4C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9DC9-CFDB-4EB1-B1E3-85265FCBA6BB}" type="datetimeFigureOut">
              <a:rPr lang="sk-SK" smtClean="0"/>
              <a:pPr/>
              <a:t>27. 10. 2017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DEF5-B99D-46D1-BC9B-A94AA06B4C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9DC9-CFDB-4EB1-B1E3-85265FCBA6BB}" type="datetimeFigureOut">
              <a:rPr lang="sk-SK" smtClean="0"/>
              <a:pPr/>
              <a:t>27. 10. 2017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DEF5-B99D-46D1-BC9B-A94AA06B4C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9DC9-CFDB-4EB1-B1E3-85265FCBA6BB}" type="datetimeFigureOut">
              <a:rPr lang="sk-SK" smtClean="0"/>
              <a:pPr/>
              <a:t>27. 10. 2017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DEF5-B99D-46D1-BC9B-A94AA06B4C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9DC9-CFDB-4EB1-B1E3-85265FCBA6BB}" type="datetimeFigureOut">
              <a:rPr lang="sk-SK" smtClean="0"/>
              <a:pPr/>
              <a:t>27. 10. 2017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DEF5-B99D-46D1-BC9B-A94AA06B4C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9DC9-CFDB-4EB1-B1E3-85265FCBA6BB}" type="datetimeFigureOut">
              <a:rPr lang="sk-SK" smtClean="0"/>
              <a:pPr/>
              <a:t>27. 10. 2017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DEF5-B99D-46D1-BC9B-A94AA06B4C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9DC9-CFDB-4EB1-B1E3-85265FCBA6BB}" type="datetimeFigureOut">
              <a:rPr lang="sk-SK" smtClean="0"/>
              <a:pPr/>
              <a:t>27. 10. 2017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DEF5-B99D-46D1-BC9B-A94AA06B4C7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7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19DC9-CFDB-4EB1-B1E3-85265FCBA6BB}" type="datetimeFigureOut">
              <a:rPr lang="sk-SK" smtClean="0"/>
              <a:pPr/>
              <a:t>27. 10. 2017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DDEF5-B99D-46D1-BC9B-A94AA06B4C7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130425"/>
            <a:ext cx="8358246" cy="1470025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  <a:latin typeface="Bookman Old Style" pitchFamily="18" charset="0"/>
              </a:rPr>
              <a:t>Prenos elektrického náboja</a:t>
            </a:r>
            <a:r>
              <a:rPr lang="sk-SK" b="1" smtClean="0">
                <a:solidFill>
                  <a:srgbClr val="FF0000"/>
                </a:solidFill>
                <a:latin typeface="Bookman Old Style" pitchFamily="18" charset="0"/>
              </a:rPr>
              <a:t>. </a:t>
            </a:r>
            <a:endParaRPr lang="sk-SK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i="1" dirty="0" smtClean="0">
                <a:latin typeface="Bookman Old Style" pitchFamily="18" charset="0"/>
              </a:rPr>
              <a:t>Fyzika 9. ročník</a:t>
            </a:r>
            <a:endParaRPr lang="sk-SK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ázok 21" descr="Description: elektroskop_3.jpg"/>
          <p:cNvPicPr>
            <a:picLocks noChangeAspect="1" noChangeArrowheads="1"/>
          </p:cNvPicPr>
          <p:nvPr/>
        </p:nvPicPr>
        <p:blipFill>
          <a:blip r:embed="rId2" cstate="print"/>
          <a:srcRect l="14003" t="4257" r="13499" b="10278"/>
          <a:stretch>
            <a:fillRect/>
          </a:stretch>
        </p:blipFill>
        <p:spPr bwMode="auto">
          <a:xfrm>
            <a:off x="428596" y="3929066"/>
            <a:ext cx="2071702" cy="2796183"/>
          </a:xfrm>
          <a:prstGeom prst="rect">
            <a:avLst/>
          </a:prstGeom>
          <a:noFill/>
        </p:spPr>
      </p:pic>
      <p:pic>
        <p:nvPicPr>
          <p:cNvPr id="2049" name="Obrázok 22" descr="Description: elektroskop5.jpg"/>
          <p:cNvPicPr>
            <a:picLocks noChangeAspect="1" noChangeArrowheads="1"/>
          </p:cNvPicPr>
          <p:nvPr/>
        </p:nvPicPr>
        <p:blipFill>
          <a:blip r:embed="rId3" cstate="print"/>
          <a:srcRect r="-84"/>
          <a:stretch>
            <a:fillRect/>
          </a:stretch>
        </p:blipFill>
        <p:spPr bwMode="auto">
          <a:xfrm>
            <a:off x="2643174" y="3914711"/>
            <a:ext cx="1857388" cy="2800437"/>
          </a:xfrm>
          <a:prstGeom prst="rect">
            <a:avLst/>
          </a:prstGeom>
          <a:noFill/>
        </p:spPr>
      </p:pic>
      <p:pic>
        <p:nvPicPr>
          <p:cNvPr id="2051" name="obrázek 1" descr="obr024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3929066"/>
            <a:ext cx="3643338" cy="2643206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Na zisťovanie elektrického stavu telies slúži </a:t>
            </a:r>
            <a:r>
              <a:rPr kumimoji="0" lang="sk-SK" sz="3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elektroskop.</a:t>
            </a:r>
            <a:endParaRPr kumimoji="0" lang="sk-SK" sz="3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Žiacke a demonštračné elektroskopy sú s otáčavou kovovou ručičkou. </a:t>
            </a:r>
            <a:endParaRPr kumimoji="0" lang="sk-SK" sz="3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Keď má aj elektroskop stupnicu, tak</a:t>
            </a:r>
            <a:r>
              <a:rPr kumimoji="0" lang="sk-SK" sz="3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sa</a:t>
            </a:r>
            <a:r>
              <a:rPr kumimoji="0" lang="sk-SK" sz="3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nazýva</a:t>
            </a:r>
            <a:r>
              <a:rPr kumimoji="0" lang="sk-SK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sz="3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elektrometer</a:t>
            </a:r>
            <a:r>
              <a:rPr kumimoji="0" lang="sk-SK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sk-SK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3725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0" y="142852"/>
            <a:ext cx="914400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sk-SK" sz="3000" dirty="0" smtClean="0">
                <a:latin typeface="Bookman Old Style" pitchFamily="18" charset="0"/>
              </a:rPr>
              <a:t>Elektrometer slúži len na porovnanie veľkosti elektrického náboja, preto sa na jeho stupnici jednotka náboja neuvádza.</a:t>
            </a:r>
            <a:endParaRPr lang="sk-SK" sz="3000" dirty="0">
              <a:latin typeface="Bookman Old Style" pitchFamily="18" charset="0"/>
            </a:endParaRPr>
          </a:p>
          <a:p>
            <a:endParaRPr lang="sk-SK" dirty="0"/>
          </a:p>
        </p:txBody>
      </p:sp>
      <p:pic>
        <p:nvPicPr>
          <p:cNvPr id="3" name="Zástupný symbol pro obsah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414" y="1958752"/>
            <a:ext cx="6781717" cy="48992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4282" y="285729"/>
            <a:ext cx="5869886" cy="6513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Trením sklenenej tyče kožou sa tyč zelektrizuje kladne. Na tyči je prebytok kladného </a:t>
            </a:r>
            <a:r>
              <a:rPr lang="sk-SK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náboja, lebo </a:t>
            </a:r>
            <a:r>
              <a:rPr lang="sk-SK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časť elektrónov sa uvoľnila a prešla na kožu. </a:t>
            </a:r>
            <a:r>
              <a:rPr lang="sk-SK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Po </a:t>
            </a:r>
            <a:r>
              <a:rPr lang="sk-SK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dotyku kladne zelektrizovanou sklenenou tyčou </a:t>
            </a:r>
            <a:r>
              <a:rPr lang="sk-SK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platne </a:t>
            </a:r>
            <a:r>
              <a:rPr lang="sk-SK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na elektroskope sú </a:t>
            </a:r>
            <a:r>
              <a:rPr lang="sk-SK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záporné </a:t>
            </a:r>
            <a:r>
              <a:rPr lang="sk-SK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elektróny z </a:t>
            </a:r>
            <a:r>
              <a:rPr lang="sk-SK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platne priťahované </a:t>
            </a:r>
            <a:r>
              <a:rPr lang="sk-SK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ku sklenenej tyči a časť ich prejde na tyč. </a:t>
            </a:r>
            <a:r>
              <a:rPr lang="sk-SK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V </a:t>
            </a:r>
            <a:r>
              <a:rPr lang="sk-SK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celej vodivo spojenej sústave </a:t>
            </a:r>
            <a:r>
              <a:rPr lang="sk-SK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elektroskopu zostane </a:t>
            </a:r>
            <a:r>
              <a:rPr lang="sk-SK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prebytok kladného náboja. Lístky elektroskopu sa </a:t>
            </a:r>
            <a:r>
              <a:rPr lang="sk-SK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rozostúpia. Pri </a:t>
            </a:r>
            <a:r>
              <a:rPr lang="sk-SK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dotyku ľudského tela s </a:t>
            </a:r>
            <a:r>
              <a:rPr lang="sk-SK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platňou </a:t>
            </a:r>
            <a:r>
              <a:rPr lang="sk-SK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elektroskopu sa nedostatok elektrónov nahradí a </a:t>
            </a:r>
            <a:r>
              <a:rPr lang="sk-SK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elektroskop </a:t>
            </a:r>
            <a:r>
              <a:rPr lang="sk-SK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sa </a:t>
            </a:r>
            <a:r>
              <a:rPr lang="sk-SK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stane </a:t>
            </a:r>
            <a:r>
              <a:rPr lang="sk-SK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elektricky </a:t>
            </a:r>
            <a:r>
              <a:rPr lang="sk-SK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neutrálnym.</a:t>
            </a:r>
            <a:endParaRPr lang="sk-SK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3" name="Obrázok 44" descr="Description: kladny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-8000" contrast="16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0497"/>
          <a:stretch>
            <a:fillRect/>
          </a:stretch>
        </p:blipFill>
        <p:spPr bwMode="auto">
          <a:xfrm>
            <a:off x="6300192" y="803864"/>
            <a:ext cx="2486650" cy="52683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926" y="3265930"/>
            <a:ext cx="1115535" cy="9488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7627225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2844" y="0"/>
            <a:ext cx="9001156" cy="3284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200"/>
              </a:lnSpc>
            </a:pPr>
            <a:r>
              <a:rPr lang="sk-SK" sz="3000" b="1" dirty="0" smtClean="0">
                <a:solidFill>
                  <a:srgbClr val="FF0000"/>
                </a:solidFill>
                <a:latin typeface="Bookman Old Style" pitchFamily="18" charset="0"/>
              </a:rPr>
              <a:t>Elektrický náboj je možné preniesť z jedného elektroskopu na druhý. </a:t>
            </a:r>
          </a:p>
          <a:p>
            <a:pPr algn="ctr">
              <a:lnSpc>
                <a:spcPts val="4200"/>
              </a:lnSpc>
            </a:pPr>
            <a:r>
              <a:rPr lang="sk-SK" sz="3000" dirty="0" smtClean="0">
                <a:latin typeface="Bookman Old Style" pitchFamily="18" charset="0"/>
              </a:rPr>
              <a:t>Prenos sa však uskutoční len vtedy, ak predmet, ktorým spojíme oba elektroskopy, je </a:t>
            </a:r>
            <a:r>
              <a:rPr lang="sk-SK" sz="3000" dirty="0" smtClean="0">
                <a:solidFill>
                  <a:srgbClr val="FF0000"/>
                </a:solidFill>
                <a:latin typeface="Bookman Old Style" pitchFamily="18" charset="0"/>
              </a:rPr>
              <a:t>vodičom elektrických nábojov</a:t>
            </a:r>
            <a:r>
              <a:rPr lang="sk-SK" sz="3000" dirty="0" smtClean="0">
                <a:latin typeface="Bookman Old Style" pitchFamily="18" charset="0"/>
              </a:rPr>
              <a:t> </a:t>
            </a:r>
          </a:p>
          <a:p>
            <a:pPr algn="ctr">
              <a:lnSpc>
                <a:spcPts val="4200"/>
              </a:lnSpc>
            </a:pPr>
            <a:r>
              <a:rPr lang="sk-SK" sz="3000" dirty="0" smtClean="0">
                <a:latin typeface="Bookman Old Style" pitchFamily="18" charset="0"/>
              </a:rPr>
              <a:t>( drôt, kovová ihlica na pletenie, ... ).</a:t>
            </a:r>
            <a:endParaRPr lang="sk-SK" sz="3000" dirty="0">
              <a:latin typeface="Bookman Old Style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578645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Drevená </a:t>
            </a:r>
            <a:r>
              <a:rPr lang="sk-SK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špajdľa nedokáže </a:t>
            </a:r>
            <a:r>
              <a:rPr lang="sk-SK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preniesť elektrické náboje. Medený drôt elektrické náboje prenesie.</a:t>
            </a:r>
          </a:p>
        </p:txBody>
      </p:sp>
      <p:pic>
        <p:nvPicPr>
          <p:cNvPr id="9" name="obrázek 1" descr="obr024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3286124"/>
            <a:ext cx="4714908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8757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Obrázok 40" descr="Description: 220px-Van_de_graaff_generator_sm.jpg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2" y="3071810"/>
            <a:ext cx="2160240" cy="35272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041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142852"/>
            <a:ext cx="91440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3000" dirty="0" smtClean="0">
                <a:latin typeface="Bookman Old Style" pitchFamily="18" charset="0"/>
              </a:rPr>
              <a:t>Telesá </a:t>
            </a:r>
            <a:r>
              <a:rPr lang="sk-SK" sz="3000" dirty="0">
                <a:latin typeface="Bookman Old Style" pitchFamily="18" charset="0"/>
              </a:rPr>
              <a:t>možno veľmi ľahko nabíjať dostatočne veľkým nábojom </a:t>
            </a:r>
            <a:r>
              <a:rPr lang="sk-SK" sz="3000">
                <a:latin typeface="Bookman Old Style" pitchFamily="18" charset="0"/>
              </a:rPr>
              <a:t>pomocou </a:t>
            </a:r>
            <a:r>
              <a:rPr lang="sk-SK" sz="3000" smtClean="0">
                <a:latin typeface="Bookman Old Style" pitchFamily="18" charset="0"/>
              </a:rPr>
              <a:t>zariadenia</a:t>
            </a:r>
            <a:r>
              <a:rPr lang="sk-SK" sz="3000" dirty="0">
                <a:latin typeface="Bookman Old Style" pitchFamily="18" charset="0"/>
              </a:rPr>
              <a:t>, ktoré sa nazýva </a:t>
            </a:r>
            <a:r>
              <a:rPr lang="sk-SK" sz="3000" b="1" dirty="0">
                <a:solidFill>
                  <a:srgbClr val="FF0000"/>
                </a:solidFill>
                <a:latin typeface="Bookman Old Style" pitchFamily="18" charset="0"/>
              </a:rPr>
              <a:t>Van de Graaffov </a:t>
            </a:r>
            <a:r>
              <a:rPr lang="sk-SK" sz="3000" b="1" dirty="0" smtClean="0">
                <a:solidFill>
                  <a:srgbClr val="FF0000"/>
                </a:solidFill>
                <a:latin typeface="Bookman Old Style" pitchFamily="18" charset="0"/>
              </a:rPr>
              <a:t>generátor . </a:t>
            </a:r>
          </a:p>
          <a:p>
            <a:pPr lvl="0" algn="ctr"/>
            <a:r>
              <a:rPr lang="sk-SK" sz="2800" i="1" dirty="0" smtClean="0">
                <a:latin typeface="Bookman Old Style" pitchFamily="18" charset="0"/>
              </a:rPr>
              <a:t>Generátor </a:t>
            </a:r>
            <a:r>
              <a:rPr lang="sk-SK" sz="2800" i="1" dirty="0">
                <a:latin typeface="Bookman Old Style" pitchFamily="18" charset="0"/>
              </a:rPr>
              <a:t>sa nabíja otáčaním kľuky, pričom sa nabíjajú dve gule – elektródy, opačnými nábojmi.</a:t>
            </a:r>
          </a:p>
        </p:txBody>
      </p:sp>
      <p:pic>
        <p:nvPicPr>
          <p:cNvPr id="4101" name="Picture 5" descr="http://blog.taser.com/wp-content/uploads/2011/08/Van-de-Graaff-generator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00" t="-9162" r="-2500" b="23272"/>
          <a:stretch/>
        </p:blipFill>
        <p:spPr bwMode="auto">
          <a:xfrm>
            <a:off x="3786182" y="2643182"/>
            <a:ext cx="4572000" cy="39841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1235980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230</Words>
  <Application>Microsoft Office PowerPoint</Application>
  <PresentationFormat>Prezentácia na obrazovke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Prenos elektrického náboja. </vt:lpstr>
      <vt:lpstr>Snímka 2</vt:lpstr>
      <vt:lpstr>Snímka 3</vt:lpstr>
      <vt:lpstr>Snímka 4</vt:lpstr>
      <vt:lpstr>Snímka 5</vt:lpstr>
      <vt:lpstr>Snímka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Prenos elektrického náboja. Elektroskop</dc:title>
  <dc:creator>Eva</dc:creator>
  <cp:lastModifiedBy>Učiteľ</cp:lastModifiedBy>
  <cp:revision>6</cp:revision>
  <dcterms:created xsi:type="dcterms:W3CDTF">2012-11-10T20:49:58Z</dcterms:created>
  <dcterms:modified xsi:type="dcterms:W3CDTF">2017-10-27T09:26:48Z</dcterms:modified>
</cp:coreProperties>
</file>