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8" r:id="rId6"/>
    <p:sldId id="269" r:id="rId7"/>
    <p:sldId id="276" r:id="rId8"/>
    <p:sldId id="258" r:id="rId9"/>
    <p:sldId id="261" r:id="rId10"/>
    <p:sldId id="278" r:id="rId11"/>
    <p:sldId id="262" r:id="rId12"/>
    <p:sldId id="277" r:id="rId13"/>
    <p:sldId id="267" r:id="rId14"/>
    <p:sldId id="264" r:id="rId15"/>
    <p:sldId id="266" r:id="rId16"/>
    <p:sldId id="265" r:id="rId17"/>
    <p:sldId id="271" r:id="rId18"/>
    <p:sldId id="270" r:id="rId19"/>
    <p:sldId id="272" r:id="rId20"/>
    <p:sldId id="274" r:id="rId21"/>
    <p:sldId id="275" r:id="rId22"/>
    <p:sldId id="273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2767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513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2611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3768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3885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33542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621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5374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4625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5657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356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88466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47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779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338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2788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83E3-C126-47EA-B997-9EB02064CE00}" type="datetimeFigureOut">
              <a:rPr lang="sk-SK" smtClean="0"/>
              <a:t>2. 3. 2022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1DFC5D7-605B-4DF6-8E96-5254DFD4B9F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031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EČ a PFIČ  2022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4400" b="1" dirty="0" smtClean="0"/>
              <a:t>Informácie a pokyny pre maturantov</a:t>
            </a:r>
            <a:endParaRPr lang="sk-SK" sz="4400" b="1" dirty="0"/>
          </a:p>
        </p:txBody>
      </p:sp>
    </p:spTree>
    <p:extLst>
      <p:ext uri="{BB962C8B-B14F-4D97-AF65-F5344CB8AC3E}">
        <p14:creationId xmlns:p14="http://schemas.microsoft.com/office/powerpoint/2010/main" val="2752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2773" y="624110"/>
            <a:ext cx="10211840" cy="1280890"/>
          </a:xfrm>
        </p:spPr>
        <p:txBody>
          <a:bodyPr/>
          <a:lstStyle/>
          <a:p>
            <a:pPr algn="ctr"/>
            <a:r>
              <a:rPr lang="sk-SK" dirty="0" smtClean="0"/>
              <a:t>Ďalšie pokyny k administrácii testov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92773" y="2133600"/>
            <a:ext cx="10211839" cy="421464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p</a:t>
            </a:r>
            <a:r>
              <a:rPr lang="sk-SK" sz="2600" dirty="0" smtClean="0"/>
              <a:t>ri písaní do OH používať </a:t>
            </a:r>
            <a:r>
              <a:rPr lang="sk-SK" sz="2600" b="1" dirty="0" smtClean="0"/>
              <a:t>iba perá s čiernou a modrou náplňou</a:t>
            </a:r>
            <a:r>
              <a:rPr lang="sk-SK" sz="2600" dirty="0" smtClean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 smtClean="0"/>
              <a:t>pripraviť </a:t>
            </a:r>
            <a:r>
              <a:rPr lang="sk-SK" sz="2600" dirty="0"/>
              <a:t>si viac </a:t>
            </a:r>
            <a:r>
              <a:rPr lang="sk-SK" sz="2600" dirty="0" smtClean="0"/>
              <a:t>vhodných pier, </a:t>
            </a:r>
            <a:endParaRPr lang="sk-SK" sz="2600" dirty="0"/>
          </a:p>
          <a:p>
            <a:pPr>
              <a:buFont typeface="Wingdings" panose="05000000000000000000" pitchFamily="2" charset="2"/>
              <a:buChar char="Ø"/>
            </a:pPr>
            <a:endParaRPr lang="sk-SK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/>
              <a:t>n</a:t>
            </a:r>
            <a:r>
              <a:rPr lang="sk-SK" sz="2600" dirty="0" smtClean="0"/>
              <a:t>epoužívať ceruzu, </a:t>
            </a:r>
            <a:r>
              <a:rPr lang="sk-SK" sz="2600" dirty="0" err="1" smtClean="0"/>
              <a:t>pentelku</a:t>
            </a:r>
            <a:r>
              <a:rPr lang="sk-SK" sz="2600" dirty="0" smtClean="0"/>
              <a:t>, plniace perá a perá, ktoré píšu príliš tenko (nie sú vhodné na skenovanie OH),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 smtClean="0"/>
              <a:t>neohýbať </a:t>
            </a:r>
            <a:r>
              <a:rPr lang="sk-SK" sz="2600" dirty="0"/>
              <a:t>a nekrčiť OH, nekresliť a nečarbať na </a:t>
            </a:r>
            <a:r>
              <a:rPr lang="sk-SK" sz="2600" dirty="0" err="1" smtClean="0"/>
              <a:t>ne</a:t>
            </a:r>
            <a:r>
              <a:rPr lang="sk-SK" sz="2600" dirty="0" smtClean="0"/>
              <a:t>,</a:t>
            </a:r>
          </a:p>
          <a:p>
            <a:pPr marL="0" indent="0">
              <a:buNone/>
            </a:pPr>
            <a:endParaRPr lang="sk-SK" sz="26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600" dirty="0" smtClean="0"/>
              <a:t>možnosť </a:t>
            </a:r>
            <a:r>
              <a:rPr lang="sk-SK" sz="2600" dirty="0"/>
              <a:t>používať pomocné papiere označené pečiatkou školy, odpovede na nich sa neberú do </a:t>
            </a:r>
            <a:r>
              <a:rPr lang="sk-SK" sz="2600" dirty="0" smtClean="0"/>
              <a:t>úvahy   ↔   odpovede značiť do </a:t>
            </a:r>
            <a:r>
              <a:rPr lang="sk-SK" sz="2600" dirty="0"/>
              <a:t>OH.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84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301" y="624110"/>
            <a:ext cx="10628312" cy="128089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tx2"/>
                </a:solidFill>
              </a:rPr>
              <a:t>Testy a </a:t>
            </a:r>
            <a:r>
              <a:rPr lang="sk-SK" b="1" dirty="0" err="1">
                <a:solidFill>
                  <a:schemeClr val="tx2"/>
                </a:solidFill>
              </a:rPr>
              <a:t>o</a:t>
            </a:r>
            <a:r>
              <a:rPr lang="sk-SK" b="1" dirty="0" err="1" smtClean="0">
                <a:solidFill>
                  <a:schemeClr val="tx2"/>
                </a:solidFill>
              </a:rPr>
              <a:t>dpoveďové</a:t>
            </a:r>
            <a:r>
              <a:rPr lang="sk-SK" b="1" dirty="0" smtClean="0">
                <a:solidFill>
                  <a:schemeClr val="tx2"/>
                </a:solidFill>
              </a:rPr>
              <a:t> hárky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6300" y="1905000"/>
            <a:ext cx="10628312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chemeClr val="tx1"/>
                </a:solidFill>
              </a:rPr>
              <a:t>Testy sú vyhotovené v dvoch formách označených rozdielnymi kódmi, sú rozdávané striedavo !!!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400" dirty="0" smtClean="0"/>
              <a:t>Testy majú dva rôzne druhy OH, líšia sa piktogramom            a          ,  každý OH má dva listy spojené navrchu – originál a kópiu</a:t>
            </a:r>
          </a:p>
          <a:p>
            <a:pPr marL="0" indent="0">
              <a:buNone/>
            </a:pPr>
            <a:endParaRPr lang="sk-SK" dirty="0" smtClean="0"/>
          </a:p>
          <a:p>
            <a:r>
              <a:rPr lang="sk-SK" sz="2400" dirty="0" smtClean="0"/>
              <a:t>                 -  značíte odpovede na úlohy s výberom odpovede</a:t>
            </a:r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dirty="0"/>
              <a:t> </a:t>
            </a:r>
            <a:r>
              <a:rPr lang="sk-SK" sz="2400" dirty="0" smtClean="0"/>
              <a:t>              -  zapíšete odpovede na úlohy s krátkou odpoveďou</a:t>
            </a:r>
          </a:p>
          <a:p>
            <a:endParaRPr lang="sk-SK" dirty="0"/>
          </a:p>
          <a:p>
            <a:pPr marL="0" indent="0">
              <a:buNone/>
            </a:pPr>
            <a:endParaRPr lang="sk-SK" sz="2400" dirty="0" smtClean="0"/>
          </a:p>
          <a:p>
            <a:endParaRPr lang="sk-SK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28575" y="3185890"/>
            <a:ext cx="486408" cy="50190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8368" y="3230340"/>
            <a:ext cx="417504" cy="413000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599" y="4545370"/>
            <a:ext cx="567168" cy="585233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4550" y="5478431"/>
            <a:ext cx="525267" cy="5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61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29711" y="624110"/>
            <a:ext cx="10274902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tx2"/>
                </a:solidFill>
              </a:rPr>
              <a:t>Testy a </a:t>
            </a:r>
            <a:r>
              <a:rPr lang="sk-SK" b="1" dirty="0" err="1">
                <a:solidFill>
                  <a:schemeClr val="tx2"/>
                </a:solidFill>
              </a:rPr>
              <a:t>odpoveďové</a:t>
            </a:r>
            <a:r>
              <a:rPr lang="sk-SK" b="1" dirty="0">
                <a:solidFill>
                  <a:schemeClr val="tx2"/>
                </a:solidFill>
              </a:rPr>
              <a:t> hárky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229711" y="2133600"/>
            <a:ext cx="10274901" cy="4724400"/>
          </a:xfrm>
        </p:spPr>
        <p:txBody>
          <a:bodyPr>
            <a:normAutofit/>
          </a:bodyPr>
          <a:lstStyle/>
          <a:p>
            <a:r>
              <a:rPr lang="sk-SK" sz="2400" dirty="0"/>
              <a:t>Na začiatku administrácie EČ MS sa musíte </a:t>
            </a:r>
            <a:r>
              <a:rPr lang="sk-SK" sz="2400" b="1" dirty="0"/>
              <a:t>podpísať</a:t>
            </a:r>
            <a:r>
              <a:rPr lang="sk-SK" sz="2400" dirty="0"/>
              <a:t> na každý OH, ale </a:t>
            </a:r>
            <a:r>
              <a:rPr lang="sk-SK" sz="2400" b="1" dirty="0">
                <a:solidFill>
                  <a:schemeClr val="accent1"/>
                </a:solidFill>
              </a:rPr>
              <a:t>len na jeho kópiu </a:t>
            </a:r>
            <a:r>
              <a:rPr lang="sk-SK" sz="2400" dirty="0"/>
              <a:t>na vyznačenom mieste (Podpis žiaka) v pravom dolnom rohu</a:t>
            </a:r>
            <a:r>
              <a:rPr lang="sk-SK" sz="2400" dirty="0" smtClean="0"/>
              <a:t>.</a:t>
            </a:r>
          </a:p>
          <a:p>
            <a:endParaRPr lang="sk-SK" sz="2400" dirty="0"/>
          </a:p>
          <a:p>
            <a:r>
              <a:rPr lang="sk-SK" sz="2400" b="1" dirty="0"/>
              <a:t>Hárky sú </a:t>
            </a:r>
            <a:r>
              <a:rPr lang="sk-SK" sz="2400" b="1" dirty="0" err="1"/>
              <a:t>samoprepisovacie</a:t>
            </a:r>
            <a:r>
              <a:rPr lang="sk-SK" sz="2400" b="1" dirty="0"/>
              <a:t> !!!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vypisovať </a:t>
            </a:r>
            <a:r>
              <a:rPr lang="sk-SK" sz="2400" dirty="0"/>
              <a:t>iba prednú stranu OH tak, aby došlo k prepísaniu aj </a:t>
            </a:r>
            <a:r>
              <a:rPr lang="sk-SK" sz="2400" dirty="0" smtClean="0"/>
              <a:t>na druhý list    </a:t>
            </a:r>
            <a:r>
              <a:rPr lang="sk-SK" sz="2400" dirty="0"/>
              <a:t>!!!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neklásť </a:t>
            </a:r>
            <a:r>
              <a:rPr lang="sk-SK" sz="2400" dirty="0"/>
              <a:t>rôzne druhy OH na seba, aby sa neprepísali odpovede na iný druh OH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neklásť </a:t>
            </a:r>
            <a:r>
              <a:rPr lang="sk-SK" sz="2400" dirty="0"/>
              <a:t>pomocné papiere na </a:t>
            </a:r>
            <a:r>
              <a:rPr lang="sk-SK" sz="2400" dirty="0" smtClean="0"/>
              <a:t>OH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995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282700" y="623888"/>
            <a:ext cx="10221913" cy="1281112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EČ  SJL  -   </a:t>
            </a:r>
            <a:r>
              <a:rPr lang="sk-SK" b="1" dirty="0" smtClean="0">
                <a:solidFill>
                  <a:schemeClr val="accent1"/>
                </a:solidFill>
              </a:rPr>
              <a:t>15.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>
                <a:solidFill>
                  <a:schemeClr val="accent1"/>
                </a:solidFill>
              </a:rPr>
              <a:t/>
            </a:r>
            <a:br>
              <a:rPr lang="sk-SK" dirty="0">
                <a:solidFill>
                  <a:schemeClr val="accent1"/>
                </a:solidFill>
              </a:rPr>
            </a:br>
            <a:r>
              <a:rPr lang="sk-SK" dirty="0">
                <a:solidFill>
                  <a:schemeClr val="accent1"/>
                </a:solidFill>
              </a:rPr>
              <a:t>   </a:t>
            </a:r>
            <a:r>
              <a:rPr lang="sk-SK" b="1" dirty="0" smtClean="0">
                <a:solidFill>
                  <a:schemeClr val="accent1"/>
                </a:solidFill>
              </a:rPr>
              <a:t>9.30 </a:t>
            </a:r>
            <a:r>
              <a:rPr lang="sk-SK" b="1" dirty="0">
                <a:solidFill>
                  <a:schemeClr val="accent1"/>
                </a:solidFill>
              </a:rPr>
              <a:t>– 11.25  - administrácia </a:t>
            </a:r>
            <a:r>
              <a:rPr lang="sk-SK" b="1" dirty="0" smtClean="0">
                <a:solidFill>
                  <a:schemeClr val="accent1"/>
                </a:solidFill>
              </a:rPr>
              <a:t>testov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6" name="Zástupný objekt pre obsah 5"/>
          <p:cNvSpPr>
            <a:spLocks noGrp="1"/>
          </p:cNvSpPr>
          <p:nvPr>
            <p:ph idx="1"/>
          </p:nvPr>
        </p:nvSpPr>
        <p:spPr>
          <a:xfrm>
            <a:off x="1193800" y="2120900"/>
            <a:ext cx="10221912" cy="3777622"/>
          </a:xfrm>
        </p:spPr>
        <p:txBody>
          <a:bodyPr/>
          <a:lstStyle/>
          <a:p>
            <a:pPr marL="0" indent="0">
              <a:buNone/>
            </a:pPr>
            <a:r>
              <a:rPr lang="sk-SK" sz="2400" dirty="0" smtClean="0"/>
              <a:t> </a:t>
            </a:r>
            <a:r>
              <a:rPr lang="sk-SK" dirty="0" smtClean="0"/>
              <a:t> </a:t>
            </a:r>
            <a:endParaRPr lang="sk-SK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accent1"/>
                </a:solidFill>
              </a:rPr>
              <a:t>115 – minútový test obsahujúci: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40 úloh s výberom  odpovede   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zapisujeme do OH s piktogramom 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24 úloh s krátkou odpoveďou     </a:t>
            </a:r>
          </a:p>
          <a:p>
            <a:pPr marL="0" indent="0">
              <a:buNone/>
            </a:pPr>
            <a:r>
              <a:rPr lang="sk-SK" sz="2400" dirty="0"/>
              <a:t> </a:t>
            </a:r>
            <a:r>
              <a:rPr lang="sk-SK" sz="2400" dirty="0" smtClean="0"/>
              <a:t>   zapisujeme </a:t>
            </a:r>
            <a:r>
              <a:rPr lang="sk-SK" sz="2400" dirty="0"/>
              <a:t>do OH s piktogramom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/>
          </a:p>
        </p:txBody>
      </p:sp>
      <p:pic>
        <p:nvPicPr>
          <p:cNvPr id="8" name="Obrázo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1614" y="3536984"/>
            <a:ext cx="567168" cy="585233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4771" y="5049050"/>
            <a:ext cx="514011" cy="4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7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46201" y="2273300"/>
            <a:ext cx="10158411" cy="36379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 smtClean="0"/>
              <a:t>OH s piktogramom  </a:t>
            </a:r>
            <a:endParaRPr lang="sk-SK" sz="32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735" y="2387600"/>
            <a:ext cx="515580" cy="532001"/>
          </a:xfrm>
          <a:prstGeom prst="rect">
            <a:avLst/>
          </a:prstGeom>
        </p:spPr>
      </p:pic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1346200" y="623888"/>
            <a:ext cx="10158413" cy="1281112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EČ  SJL  -   </a:t>
            </a:r>
            <a:r>
              <a:rPr lang="sk-SK" b="1" dirty="0" smtClean="0">
                <a:solidFill>
                  <a:schemeClr val="accent1"/>
                </a:solidFill>
              </a:rPr>
              <a:t>15.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>
                <a:solidFill>
                  <a:schemeClr val="accent1"/>
                </a:solidFill>
              </a:rPr>
              <a:t/>
            </a:r>
            <a:br>
              <a:rPr lang="sk-SK" dirty="0">
                <a:solidFill>
                  <a:schemeClr val="accent1"/>
                </a:solidFill>
              </a:rPr>
            </a:br>
            <a:r>
              <a:rPr lang="sk-SK" dirty="0">
                <a:solidFill>
                  <a:schemeClr val="accent1"/>
                </a:solidFill>
              </a:rPr>
              <a:t>   </a:t>
            </a:r>
            <a:r>
              <a:rPr lang="sk-SK" b="1" dirty="0" smtClean="0">
                <a:solidFill>
                  <a:schemeClr val="accent1"/>
                </a:solidFill>
              </a:rPr>
              <a:t>9.30 </a:t>
            </a:r>
            <a:r>
              <a:rPr lang="sk-SK" b="1" dirty="0">
                <a:solidFill>
                  <a:schemeClr val="accent1"/>
                </a:solidFill>
              </a:rPr>
              <a:t>– 11.25  - administrácia testov</a:t>
            </a:r>
            <a:endParaRPr lang="sk-SK" dirty="0">
              <a:solidFill>
                <a:schemeClr val="accent1"/>
              </a:solidFill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6374" y="3287901"/>
            <a:ext cx="7877417" cy="2519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9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3501" y="624110"/>
            <a:ext cx="10171112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EČ </a:t>
            </a:r>
            <a:r>
              <a:rPr lang="sk-SK" b="1" dirty="0" smtClean="0">
                <a:solidFill>
                  <a:schemeClr val="accent1"/>
                </a:solidFill>
              </a:rPr>
              <a:t>zo </a:t>
            </a:r>
            <a:r>
              <a:rPr lang="sk-SK" b="1" dirty="0">
                <a:solidFill>
                  <a:schemeClr val="accent1"/>
                </a:solidFill>
              </a:rPr>
              <a:t>SJL  -   </a:t>
            </a:r>
            <a:r>
              <a:rPr lang="sk-SK" b="1" dirty="0" smtClean="0">
                <a:solidFill>
                  <a:schemeClr val="accent1"/>
                </a:solidFill>
              </a:rPr>
              <a:t>15.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>
                <a:solidFill>
                  <a:schemeClr val="accent1"/>
                </a:solidFill>
              </a:rPr>
              <a:t/>
            </a:r>
            <a:br>
              <a:rPr lang="sk-SK" dirty="0">
                <a:solidFill>
                  <a:schemeClr val="accent1"/>
                </a:solidFill>
              </a:rPr>
            </a:br>
            <a:r>
              <a:rPr lang="sk-SK" dirty="0">
                <a:solidFill>
                  <a:schemeClr val="accent1"/>
                </a:solidFill>
              </a:rPr>
              <a:t>   </a:t>
            </a:r>
            <a:r>
              <a:rPr lang="sk-SK" b="1" dirty="0" smtClean="0">
                <a:solidFill>
                  <a:schemeClr val="accent1"/>
                </a:solidFill>
              </a:rPr>
              <a:t>9.30 </a:t>
            </a:r>
            <a:r>
              <a:rPr lang="sk-SK" b="1" dirty="0">
                <a:solidFill>
                  <a:schemeClr val="accent1"/>
                </a:solidFill>
              </a:rPr>
              <a:t>– 11.25  - administrácia testov</a:t>
            </a:r>
            <a:endParaRPr lang="sk-SK" dirty="0">
              <a:solidFill>
                <a:schemeClr val="accent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33501" y="2133600"/>
            <a:ext cx="10464799" cy="3777622"/>
          </a:xfrm>
        </p:spPr>
        <p:txBody>
          <a:bodyPr/>
          <a:lstStyle/>
          <a:p>
            <a:pPr marL="0" indent="0">
              <a:buNone/>
            </a:pPr>
            <a:r>
              <a:rPr lang="sk-SK" sz="3200" b="1" dirty="0"/>
              <a:t>OH s </a:t>
            </a:r>
            <a:r>
              <a:rPr lang="sk-SK" sz="3200" b="1" dirty="0" smtClean="0"/>
              <a:t>piktogramom        </a:t>
            </a:r>
          </a:p>
          <a:p>
            <a:pPr marL="0" indent="0">
              <a:buNone/>
            </a:pPr>
            <a:endParaRPr lang="sk-SK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Úlohy majú vždy iba jednu správnu odpoveď. Za správnu  odpoveď získate 1 bod, za nesprávnu 0.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Ak do OH zaznačíte viac ako jednu možnosť, bez ohľadu na to, či medzi vyznačenými odpoveďami bude aj správna odpoveď, získate 0 bodov.</a:t>
            </a:r>
          </a:p>
          <a:p>
            <a:pPr marL="0" indent="0">
              <a:buNone/>
            </a:pPr>
            <a:endParaRPr lang="sk-SK" sz="3200" b="1" dirty="0"/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8835" y="2133600"/>
            <a:ext cx="515580" cy="53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8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3201" y="624110"/>
            <a:ext cx="10031412" cy="128089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EČ zo 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SJL  -  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15.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marec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2022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   </a:t>
            </a:r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9.30 </a:t>
            </a:r>
            <a:r>
              <a:rPr lang="sk-SK" b="1" dirty="0">
                <a:solidFill>
                  <a:schemeClr val="accent2">
                    <a:lumMod val="75000"/>
                  </a:schemeClr>
                </a:solidFill>
              </a:rPr>
              <a:t>– 11.25  - administrácia testov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73201" y="2133600"/>
            <a:ext cx="10266854" cy="3777622"/>
          </a:xfrm>
        </p:spPr>
        <p:txBody>
          <a:bodyPr/>
          <a:lstStyle/>
          <a:p>
            <a:pPr marL="0" indent="0">
              <a:buNone/>
            </a:pPr>
            <a:r>
              <a:rPr lang="sk-SK" sz="3200" b="1" dirty="0"/>
              <a:t>OH s </a:t>
            </a:r>
            <a:r>
              <a:rPr lang="sk-SK" sz="3200" b="1" dirty="0" smtClean="0"/>
              <a:t>piktogramom        </a:t>
            </a:r>
          </a:p>
          <a:p>
            <a:pPr>
              <a:buFontTx/>
              <a:buChar char="-"/>
            </a:pPr>
            <a:r>
              <a:rPr lang="sk-SK" sz="2400" b="1" dirty="0" smtClean="0"/>
              <a:t>dôsledne</a:t>
            </a:r>
            <a:r>
              <a:rPr lang="sk-SK" sz="3200" b="1" dirty="0" smtClean="0"/>
              <a:t> </a:t>
            </a:r>
            <a:r>
              <a:rPr lang="sk-SK" sz="2400" b="1" dirty="0" smtClean="0"/>
              <a:t>dodržiavať písanie veľkých a malých písmen !!!  </a:t>
            </a:r>
          </a:p>
          <a:p>
            <a:pPr>
              <a:buFontTx/>
              <a:buChar char="-"/>
            </a:pPr>
            <a:r>
              <a:rPr lang="sk-SK" sz="2400" dirty="0"/>
              <a:t>č</a:t>
            </a:r>
            <a:r>
              <a:rPr lang="sk-SK" sz="2400" dirty="0" smtClean="0"/>
              <a:t>íselné údaje je možné zapisovať číslicou, ak nie je uvedené inak,</a:t>
            </a:r>
          </a:p>
          <a:p>
            <a:pPr>
              <a:buFontTx/>
              <a:buChar char="-"/>
            </a:pPr>
            <a:r>
              <a:rPr lang="sk-SK" sz="2400" dirty="0" smtClean="0"/>
              <a:t>aj pri vypisovaní odpovede priamo z textu ukážky je potrebné dodržať pravopis, </a:t>
            </a:r>
          </a:p>
          <a:p>
            <a:pPr>
              <a:buFontTx/>
              <a:buChar char="-"/>
            </a:pPr>
            <a:r>
              <a:rPr lang="sk-SK" sz="2400" b="1" dirty="0"/>
              <a:t>c</a:t>
            </a:r>
            <a:r>
              <a:rPr lang="sk-SK" sz="2400" b="1" dirty="0" smtClean="0"/>
              <a:t>hybnú odpoveď prečiarknite jednou rovnou čiarou a uveďte novú odpoveď </a:t>
            </a:r>
            <a:endParaRPr lang="sk-SK" sz="2000" b="1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9996" y="2133600"/>
            <a:ext cx="567104" cy="560986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2110" y="5221024"/>
            <a:ext cx="4029478" cy="16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6995" y="624110"/>
            <a:ext cx="10177617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PFIČ </a:t>
            </a:r>
            <a:r>
              <a:rPr lang="sk-SK" b="1" dirty="0" smtClean="0">
                <a:solidFill>
                  <a:schemeClr val="accent1"/>
                </a:solidFill>
              </a:rPr>
              <a:t>zo </a:t>
            </a:r>
            <a:r>
              <a:rPr lang="sk-SK" b="1" dirty="0">
                <a:solidFill>
                  <a:schemeClr val="accent1"/>
                </a:solidFill>
              </a:rPr>
              <a:t>SJL  -   </a:t>
            </a:r>
            <a:r>
              <a:rPr lang="sk-SK" b="1" dirty="0" smtClean="0">
                <a:solidFill>
                  <a:schemeClr val="accent1"/>
                </a:solidFill>
              </a:rPr>
              <a:t>15.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6995" y="2133599"/>
            <a:ext cx="10177617" cy="4447953"/>
          </a:xfrm>
        </p:spPr>
        <p:txBody>
          <a:bodyPr>
            <a:normAutofit/>
          </a:bodyPr>
          <a:lstStyle/>
          <a:p>
            <a:r>
              <a:rPr lang="sk-SK" sz="2400" b="1" dirty="0" smtClean="0">
                <a:solidFill>
                  <a:schemeClr val="accent1"/>
                </a:solidFill>
              </a:rPr>
              <a:t>11.25 – 12.20 </a:t>
            </a:r>
            <a:r>
              <a:rPr lang="sk-SK" sz="2400" dirty="0" smtClean="0"/>
              <a:t>– prestávka </a:t>
            </a:r>
          </a:p>
          <a:p>
            <a:r>
              <a:rPr lang="sk-SK" sz="2400" b="1" dirty="0" smtClean="0">
                <a:solidFill>
                  <a:schemeClr val="accent1"/>
                </a:solidFill>
              </a:rPr>
              <a:t>12.20</a:t>
            </a:r>
            <a:r>
              <a:rPr lang="sk-SK" sz="2400" dirty="0" smtClean="0"/>
              <a:t> </a:t>
            </a:r>
            <a:r>
              <a:rPr lang="sk-SK" sz="2400" dirty="0"/>
              <a:t>- koniec prestávky, návrat do </a:t>
            </a:r>
            <a:r>
              <a:rPr lang="sk-SK" sz="2400" dirty="0" smtClean="0"/>
              <a:t>učební</a:t>
            </a:r>
            <a:endParaRPr lang="sk-SK" sz="2400" dirty="0"/>
          </a:p>
          <a:p>
            <a:r>
              <a:rPr lang="sk-SK" sz="2400" b="1" dirty="0">
                <a:solidFill>
                  <a:schemeClr val="accent1"/>
                </a:solidFill>
              </a:rPr>
              <a:t>12.20</a:t>
            </a:r>
            <a:r>
              <a:rPr lang="sk-SK" sz="2400" dirty="0"/>
              <a:t> -  </a:t>
            </a:r>
            <a:r>
              <a:rPr lang="sk-SK" sz="2400" b="1" dirty="0">
                <a:solidFill>
                  <a:schemeClr val="accent1"/>
                </a:solidFill>
              </a:rPr>
              <a:t>zverejnenie tém PFIČ – </a:t>
            </a:r>
            <a:r>
              <a:rPr lang="sk-SK" sz="2400" dirty="0">
                <a:solidFill>
                  <a:schemeClr val="tx2"/>
                </a:solidFill>
              </a:rPr>
              <a:t>nutnosť </a:t>
            </a:r>
            <a:r>
              <a:rPr lang="sk-SK" sz="2400" b="1" dirty="0">
                <a:solidFill>
                  <a:schemeClr val="tx2"/>
                </a:solidFill>
              </a:rPr>
              <a:t>byť v učebni </a:t>
            </a:r>
            <a:r>
              <a:rPr lang="sk-SK" sz="2400" dirty="0">
                <a:solidFill>
                  <a:schemeClr val="tx2"/>
                </a:solidFill>
              </a:rPr>
              <a:t>pod dozorom administrátora, neodchádzať na toaletu </a:t>
            </a:r>
            <a:r>
              <a:rPr lang="sk-SK" sz="2400" dirty="0" smtClean="0">
                <a:solidFill>
                  <a:schemeClr val="tx2"/>
                </a:solidFill>
              </a:rPr>
              <a:t>...</a:t>
            </a:r>
          </a:p>
          <a:p>
            <a:pPr marL="0" indent="0"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sk-SK" sz="2400" b="1" dirty="0">
                <a:solidFill>
                  <a:schemeClr val="accent1"/>
                </a:solidFill>
              </a:rPr>
              <a:t>PFIČ  =  písomná forma internej časti</a:t>
            </a:r>
          </a:p>
          <a:p>
            <a:r>
              <a:rPr lang="sk-SK" sz="2400" dirty="0"/>
              <a:t>1 úloha s dlhou odpoveďou </a:t>
            </a:r>
            <a:endParaRPr lang="sk-SK" sz="2400" dirty="0" smtClean="0"/>
          </a:p>
          <a:p>
            <a:r>
              <a:rPr lang="sk-SK" sz="2400" b="1" dirty="0" smtClean="0"/>
              <a:t>výber </a:t>
            </a:r>
            <a:r>
              <a:rPr lang="sk-SK" sz="2400" b="1" dirty="0"/>
              <a:t>jednej tém zo štyroch tém </a:t>
            </a:r>
            <a:r>
              <a:rPr lang="sk-SK" sz="2400" dirty="0"/>
              <a:t>s určenou žánrovou </a:t>
            </a:r>
            <a:r>
              <a:rPr lang="sk-SK" sz="2400" dirty="0" smtClean="0"/>
              <a:t>formou</a:t>
            </a:r>
          </a:p>
          <a:p>
            <a:r>
              <a:rPr lang="sk-SK" sz="2400" b="1" dirty="0">
                <a:solidFill>
                  <a:schemeClr val="accent1"/>
                </a:solidFill>
              </a:rPr>
              <a:t>12.45 – 13.00 – výber témy,  </a:t>
            </a:r>
            <a:r>
              <a:rPr lang="sk-SK" sz="2400" dirty="0">
                <a:solidFill>
                  <a:schemeClr val="tx2"/>
                </a:solidFill>
              </a:rPr>
              <a:t>ešte nič nepísať !!!</a:t>
            </a:r>
          </a:p>
          <a:p>
            <a:pPr marL="0" indent="0">
              <a:buNone/>
            </a:pPr>
            <a:endParaRPr lang="sk-SK" dirty="0">
              <a:solidFill>
                <a:schemeClr val="tx2"/>
              </a:solidFill>
            </a:endParaRPr>
          </a:p>
          <a:p>
            <a:endParaRPr lang="sk-SK" sz="2400" b="1" dirty="0"/>
          </a:p>
          <a:p>
            <a:endParaRPr lang="sk-SK" sz="2400" dirty="0">
              <a:solidFill>
                <a:schemeClr val="tx2"/>
              </a:solidFill>
            </a:endParaRPr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70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303" y="624110"/>
            <a:ext cx="10180309" cy="128089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1"/>
                </a:solidFill>
              </a:rPr>
              <a:t>PFIČ zo </a:t>
            </a:r>
            <a:r>
              <a:rPr lang="sk-SK" b="1" dirty="0">
                <a:solidFill>
                  <a:schemeClr val="accent1"/>
                </a:solidFill>
              </a:rPr>
              <a:t>SJL  -   </a:t>
            </a:r>
            <a:r>
              <a:rPr lang="sk-SK" b="1" dirty="0" smtClean="0">
                <a:solidFill>
                  <a:schemeClr val="accent1"/>
                </a:solidFill>
              </a:rPr>
              <a:t>15.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 smtClean="0">
                <a:solidFill>
                  <a:schemeClr val="accent1"/>
                </a:solidFill>
              </a:rPr>
              <a:t> 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4303" y="1467293"/>
            <a:ext cx="10180309" cy="5268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b="1" dirty="0">
              <a:solidFill>
                <a:schemeClr val="tx2"/>
              </a:solidFill>
            </a:endParaRPr>
          </a:p>
          <a:p>
            <a:r>
              <a:rPr lang="sk-SK" sz="3200" b="1" dirty="0" smtClean="0">
                <a:solidFill>
                  <a:schemeClr val="accent1"/>
                </a:solidFill>
              </a:rPr>
              <a:t>13.00 </a:t>
            </a:r>
            <a:r>
              <a:rPr lang="sk-SK" sz="3200" b="1" dirty="0">
                <a:solidFill>
                  <a:schemeClr val="accent1"/>
                </a:solidFill>
              </a:rPr>
              <a:t>– </a:t>
            </a:r>
            <a:r>
              <a:rPr lang="sk-SK" sz="3200" b="1" dirty="0" smtClean="0">
                <a:solidFill>
                  <a:schemeClr val="accent1"/>
                </a:solidFill>
              </a:rPr>
              <a:t>15.45  -  </a:t>
            </a:r>
            <a:r>
              <a:rPr lang="sk-SK" sz="3200" b="1" dirty="0">
                <a:solidFill>
                  <a:schemeClr val="accent1"/>
                </a:solidFill>
              </a:rPr>
              <a:t>administrácia </a:t>
            </a:r>
            <a:r>
              <a:rPr lang="sk-SK" sz="3200" b="1" dirty="0" smtClean="0">
                <a:solidFill>
                  <a:schemeClr val="accent1"/>
                </a:solidFill>
              </a:rPr>
              <a:t>PFIČ</a:t>
            </a:r>
          </a:p>
          <a:p>
            <a:r>
              <a:rPr lang="sk-SK" sz="3200" dirty="0"/>
              <a:t>čas na vypracovanie:  </a:t>
            </a:r>
            <a:r>
              <a:rPr lang="sk-SK" sz="3200" b="1" dirty="0" smtClean="0">
                <a:solidFill>
                  <a:schemeClr val="tx2"/>
                </a:solidFill>
              </a:rPr>
              <a:t>165 </a:t>
            </a:r>
            <a:r>
              <a:rPr lang="sk-SK" sz="3200" b="1" dirty="0">
                <a:solidFill>
                  <a:schemeClr val="tx2"/>
                </a:solidFill>
              </a:rPr>
              <a:t>minút</a:t>
            </a:r>
          </a:p>
          <a:p>
            <a:r>
              <a:rPr lang="sk-SK" sz="3200" dirty="0">
                <a:solidFill>
                  <a:schemeClr val="tx2"/>
                </a:solidFill>
              </a:rPr>
              <a:t>rozsah:  </a:t>
            </a:r>
            <a:r>
              <a:rPr lang="sk-SK" sz="3200" b="1" dirty="0">
                <a:solidFill>
                  <a:schemeClr val="tx2"/>
                </a:solidFill>
              </a:rPr>
              <a:t>1,5 – 3 strany </a:t>
            </a:r>
            <a:r>
              <a:rPr lang="sk-SK" sz="3200" b="1" dirty="0" smtClean="0">
                <a:solidFill>
                  <a:schemeClr val="tx2"/>
                </a:solidFill>
              </a:rPr>
              <a:t>A4</a:t>
            </a:r>
          </a:p>
          <a:p>
            <a:endParaRPr lang="sk-SK" sz="3200" b="1" dirty="0">
              <a:solidFill>
                <a:schemeClr val="tx2"/>
              </a:solidFill>
            </a:endParaRPr>
          </a:p>
          <a:p>
            <a:r>
              <a:rPr lang="sk-SK" sz="2400" dirty="0">
                <a:solidFill>
                  <a:schemeClr val="tx2"/>
                </a:solidFill>
              </a:rPr>
              <a:t>Možnosť pripraviť si koncept na papier označený pečiatkou školy, ktorý je potrebné prepísať do tlačiva na čistopis.                       </a:t>
            </a:r>
            <a:endParaRPr lang="sk-SK" sz="2400" dirty="0" smtClean="0">
              <a:solidFill>
                <a:schemeClr val="tx2"/>
              </a:solidFill>
            </a:endParaRPr>
          </a:p>
          <a:p>
            <a:r>
              <a:rPr lang="sk-SK" sz="2400" dirty="0" smtClean="0">
                <a:solidFill>
                  <a:schemeClr val="tx2"/>
                </a:solidFill>
              </a:rPr>
              <a:t>Ak nestihnete prepísať koncept do tlačiva na čistopis v predpísanom čase, hodnotí sa zvyšok práce na koncepte, pričom však strácate body za hodnotenie vonkajšej formy práce.</a:t>
            </a:r>
          </a:p>
          <a:p>
            <a:pPr marL="0" indent="0">
              <a:buNone/>
            </a:pPr>
            <a:endParaRPr lang="sk-SK" sz="3200" b="1" dirty="0">
              <a:solidFill>
                <a:schemeClr val="tx2"/>
              </a:solidFill>
            </a:endParaRPr>
          </a:p>
          <a:p>
            <a:endParaRPr lang="sk-SK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80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18437" y="624110"/>
            <a:ext cx="10186175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chemeClr val="accent2">
                    <a:lumMod val="75000"/>
                  </a:schemeClr>
                </a:solidFill>
              </a:rPr>
              <a:t>EČ z  AJ  </a:t>
            </a: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</a:rPr>
              <a:t>-   </a:t>
            </a:r>
            <a:r>
              <a:rPr lang="sk-SK" sz="4000" b="1" dirty="0" smtClean="0">
                <a:solidFill>
                  <a:schemeClr val="accent2">
                    <a:lumMod val="75000"/>
                  </a:schemeClr>
                </a:solidFill>
              </a:rPr>
              <a:t>16. </a:t>
            </a:r>
            <a:r>
              <a:rPr lang="sk-SK" sz="4000" b="1" dirty="0">
                <a:solidFill>
                  <a:schemeClr val="accent2">
                    <a:lumMod val="75000"/>
                  </a:schemeClr>
                </a:solidFill>
              </a:rPr>
              <a:t>marec </a:t>
            </a:r>
            <a:r>
              <a:rPr lang="sk-SK" sz="4000" b="1" dirty="0" smtClean="0">
                <a:solidFill>
                  <a:schemeClr val="accent2">
                    <a:lumMod val="75000"/>
                  </a:schemeClr>
                </a:solidFill>
              </a:rPr>
              <a:t>2022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dirty="0" smtClean="0"/>
              <a:t>   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18437" y="2133599"/>
            <a:ext cx="10186175" cy="45436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sk-SK" sz="2400" dirty="0" smtClean="0"/>
          </a:p>
          <a:p>
            <a:pPr marL="0" indent="0">
              <a:buNone/>
            </a:pPr>
            <a:r>
              <a:rPr lang="sk-SK" sz="3200" b="1" dirty="0" smtClean="0"/>
              <a:t>9.30 </a:t>
            </a:r>
            <a:r>
              <a:rPr lang="sk-SK" sz="3200" b="1" dirty="0"/>
              <a:t>– 11. 25 – administrácia testov EČ úroveň B1</a:t>
            </a:r>
            <a:r>
              <a:rPr lang="sk-SK" sz="2400" b="1" dirty="0"/>
              <a:t/>
            </a:r>
            <a:br>
              <a:rPr lang="sk-SK" sz="2400" b="1" dirty="0"/>
            </a:br>
            <a:endParaRPr lang="sk-SK" sz="24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sk-SK" sz="2400" b="1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accent1"/>
                </a:solidFill>
              </a:rPr>
              <a:t>115 – minútový test:</a:t>
            </a:r>
            <a:endParaRPr lang="sk-SK" sz="2400" b="1" dirty="0">
              <a:solidFill>
                <a:schemeClr val="accent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40 </a:t>
            </a:r>
            <a:r>
              <a:rPr lang="sk-SK" sz="2400" dirty="0"/>
              <a:t>úloh s výberom  odpovede  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dirty="0" smtClean="0"/>
              <a:t>	- 	zapisujeme </a:t>
            </a:r>
            <a:r>
              <a:rPr lang="sk-SK" sz="2400" dirty="0"/>
              <a:t>do OH s piktogramom            </a:t>
            </a:r>
            <a:endParaRPr lang="sk-SK" sz="2400" dirty="0" smtClean="0"/>
          </a:p>
          <a:p>
            <a:pPr marL="0" indent="0">
              <a:buNone/>
            </a:pPr>
            <a:endParaRPr lang="sk-SK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24 úloh s krátkou odpoveďou     </a:t>
            </a:r>
          </a:p>
          <a:p>
            <a:pPr marL="0" indent="0">
              <a:buNone/>
            </a:pPr>
            <a:r>
              <a:rPr lang="sk-SK" sz="2400" dirty="0" smtClean="0"/>
              <a:t> 	-	zapisujeme do OH s piktogramom           </a:t>
            </a:r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7597" y="4746774"/>
            <a:ext cx="567168" cy="585233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0754" y="6187995"/>
            <a:ext cx="514011" cy="48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77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134019" cy="1280890"/>
          </a:xfrm>
        </p:spPr>
        <p:txBody>
          <a:bodyPr/>
          <a:lstStyle/>
          <a:p>
            <a:r>
              <a:rPr lang="sk-SK" dirty="0" smtClean="0"/>
              <a:t>Všeobecné informácie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92831"/>
          </a:xfrm>
        </p:spPr>
        <p:txBody>
          <a:bodyPr>
            <a:normAutofit/>
          </a:bodyPr>
          <a:lstStyle/>
          <a:p>
            <a:r>
              <a:rPr lang="sk-SK" sz="2000" dirty="0" smtClean="0"/>
              <a:t>informácie o presnom čase a skupine (učebni) s menoslovom žiakov - nástenka </a:t>
            </a:r>
            <a:r>
              <a:rPr lang="sk-SK" sz="2000" dirty="0"/>
              <a:t>na </a:t>
            </a:r>
            <a:r>
              <a:rPr lang="sk-SK" sz="2000" dirty="0" smtClean="0"/>
              <a:t>prízemí pri šatniach, </a:t>
            </a:r>
          </a:p>
          <a:p>
            <a:r>
              <a:rPr lang="sk-SK" sz="2000" dirty="0" smtClean="0"/>
              <a:t>učebne </a:t>
            </a:r>
            <a:r>
              <a:rPr lang="sk-SK" sz="2000" dirty="0"/>
              <a:t>na administráciu –  učebne na 2. poschodí </a:t>
            </a:r>
            <a:r>
              <a:rPr lang="sk-SK" sz="2000" dirty="0" smtClean="0"/>
              <a:t>školy,</a:t>
            </a:r>
          </a:p>
          <a:p>
            <a:endParaRPr lang="sk-SK" sz="2000" dirty="0"/>
          </a:p>
          <a:p>
            <a:r>
              <a:rPr lang="sk-SK" sz="2000" dirty="0"/>
              <a:t>p</a:t>
            </a:r>
            <a:r>
              <a:rPr lang="sk-SK" sz="2000" dirty="0" smtClean="0"/>
              <a:t>ríchod do školy  </a:t>
            </a:r>
            <a:r>
              <a:rPr lang="sk-SK" sz="2000" b="1" dirty="0" smtClean="0"/>
              <a:t>-   najneskôr o 9.00,</a:t>
            </a:r>
          </a:p>
          <a:p>
            <a:r>
              <a:rPr lang="sk-SK" sz="2000" dirty="0" smtClean="0"/>
              <a:t>kabáty </a:t>
            </a:r>
            <a:r>
              <a:rPr lang="sk-SK" sz="2000" dirty="0"/>
              <a:t>a obuv dávať do </a:t>
            </a:r>
            <a:r>
              <a:rPr lang="sk-SK" sz="2000" dirty="0" smtClean="0"/>
              <a:t>skriniek,</a:t>
            </a:r>
            <a:endParaRPr lang="sk-SK" sz="2000" dirty="0"/>
          </a:p>
          <a:p>
            <a:endParaRPr lang="sk-SK" sz="2000" b="1" dirty="0" smtClean="0"/>
          </a:p>
          <a:p>
            <a:r>
              <a:rPr lang="sk-SK" sz="2000" dirty="0" smtClean="0"/>
              <a:t>triedy určené na osobné veci </a:t>
            </a:r>
            <a:r>
              <a:rPr lang="sk-SK" sz="2000" b="1" dirty="0" smtClean="0"/>
              <a:t>	-	žiaci IV.M </a:t>
            </a:r>
            <a:r>
              <a:rPr lang="sk-SK" sz="2000" b="1" dirty="0"/>
              <a:t>	</a:t>
            </a:r>
            <a:r>
              <a:rPr lang="sk-SK" sz="2000" b="1" dirty="0" smtClean="0"/>
              <a:t>	</a:t>
            </a:r>
            <a:r>
              <a:rPr lang="sk-SK" sz="2000" b="1" dirty="0" smtClean="0"/>
              <a:t>- </a:t>
            </a:r>
            <a:r>
              <a:rPr lang="sk-SK" sz="2000" b="1" i="1" dirty="0" smtClean="0"/>
              <a:t>	</a:t>
            </a:r>
            <a:r>
              <a:rPr lang="sk-SK" sz="2000" b="1" dirty="0" err="1" smtClean="0"/>
              <a:t>I.ZuA</a:t>
            </a:r>
            <a:endParaRPr lang="sk-SK" sz="2000" b="1" dirty="0" smtClean="0"/>
          </a:p>
          <a:p>
            <a:pPr marL="1828800" lvl="4" indent="0">
              <a:buNone/>
            </a:pPr>
            <a:r>
              <a:rPr lang="sk-SK" sz="2000" b="1" dirty="0"/>
              <a:t>	</a:t>
            </a:r>
            <a:r>
              <a:rPr lang="sk-SK" sz="2000" b="1" dirty="0" smtClean="0"/>
              <a:t>				-	žiaci </a:t>
            </a:r>
            <a:r>
              <a:rPr lang="sk-SK" sz="2000" b="1" dirty="0" err="1" smtClean="0"/>
              <a:t>IV.ZuA</a:t>
            </a:r>
            <a:r>
              <a:rPr lang="sk-SK" sz="2000" b="1" dirty="0" smtClean="0"/>
              <a:t>	-	</a:t>
            </a:r>
            <a:r>
              <a:rPr lang="sk-SK" sz="2000" b="1" dirty="0" smtClean="0"/>
              <a:t>II.M</a:t>
            </a:r>
          </a:p>
          <a:p>
            <a:pPr marL="1828800" lvl="4" indent="0">
              <a:buNone/>
            </a:pPr>
            <a:r>
              <a:rPr lang="sk-SK" sz="2000" b="1" dirty="0"/>
              <a:t>	</a:t>
            </a:r>
            <a:r>
              <a:rPr lang="sk-SK" sz="2000" b="1" dirty="0" smtClean="0"/>
              <a:t>				-	žiaci IV.Z 		- 	I.M</a:t>
            </a:r>
            <a:endParaRPr lang="sk-SK" sz="2000" b="1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939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6995" y="624110"/>
            <a:ext cx="10177617" cy="1280890"/>
          </a:xfrm>
        </p:spPr>
        <p:txBody>
          <a:bodyPr/>
          <a:lstStyle/>
          <a:p>
            <a:pPr algn="ctr"/>
            <a:r>
              <a:rPr lang="sk-SK" b="1" dirty="0">
                <a:solidFill>
                  <a:schemeClr val="accent1"/>
                </a:solidFill>
              </a:rPr>
              <a:t>PFIČ </a:t>
            </a:r>
            <a:r>
              <a:rPr lang="sk-SK" b="1" dirty="0" smtClean="0">
                <a:solidFill>
                  <a:schemeClr val="accent1"/>
                </a:solidFill>
              </a:rPr>
              <a:t>z AJ  </a:t>
            </a:r>
            <a:r>
              <a:rPr lang="sk-SK" b="1" dirty="0">
                <a:solidFill>
                  <a:schemeClr val="accent1"/>
                </a:solidFill>
              </a:rPr>
              <a:t>-   </a:t>
            </a:r>
            <a:r>
              <a:rPr lang="sk-SK" b="1" dirty="0" smtClean="0">
                <a:solidFill>
                  <a:schemeClr val="accent1"/>
                </a:solidFill>
              </a:rPr>
              <a:t>16.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6995" y="2133599"/>
            <a:ext cx="10177617" cy="4447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chemeClr val="accent1"/>
                </a:solidFill>
              </a:rPr>
              <a:t>PFIČ  =  písomná forma internej časti</a:t>
            </a:r>
          </a:p>
          <a:p>
            <a:r>
              <a:rPr lang="sk-SK" sz="2400" dirty="0" smtClean="0"/>
              <a:t>1 úloha s dlhou odpoveďou </a:t>
            </a:r>
          </a:p>
          <a:p>
            <a:r>
              <a:rPr lang="sk-SK" sz="2400" b="1" dirty="0" smtClean="0"/>
              <a:t>1 zadanie  s určenou žánrovou formou</a:t>
            </a:r>
          </a:p>
          <a:p>
            <a:endParaRPr lang="sk-SK" sz="2400" dirty="0"/>
          </a:p>
          <a:p>
            <a:pPr marL="0" indent="0">
              <a:buNone/>
            </a:pPr>
            <a:endParaRPr lang="sk-SK" sz="2400" dirty="0" smtClean="0"/>
          </a:p>
          <a:p>
            <a:r>
              <a:rPr lang="sk-SK" sz="2400" b="1" dirty="0" smtClean="0">
                <a:solidFill>
                  <a:schemeClr val="accent1"/>
                </a:solidFill>
              </a:rPr>
              <a:t>12.30</a:t>
            </a:r>
            <a:r>
              <a:rPr lang="sk-SK" sz="2400" dirty="0" smtClean="0"/>
              <a:t> </a:t>
            </a:r>
            <a:r>
              <a:rPr lang="sk-SK" sz="2400" dirty="0"/>
              <a:t>- koniec prestávky, návrat do učební</a:t>
            </a:r>
          </a:p>
          <a:p>
            <a:endParaRPr lang="sk-SK" sz="2400" dirty="0"/>
          </a:p>
          <a:p>
            <a:r>
              <a:rPr lang="sk-SK" sz="2400" b="1" dirty="0" smtClean="0">
                <a:solidFill>
                  <a:schemeClr val="accent1"/>
                </a:solidFill>
              </a:rPr>
              <a:t>12.30</a:t>
            </a:r>
            <a:r>
              <a:rPr lang="sk-SK" sz="2400" dirty="0" smtClean="0"/>
              <a:t> </a:t>
            </a:r>
            <a:r>
              <a:rPr lang="sk-SK" sz="2400" dirty="0"/>
              <a:t>-  </a:t>
            </a:r>
            <a:r>
              <a:rPr lang="sk-SK" sz="2400" b="1" dirty="0">
                <a:solidFill>
                  <a:schemeClr val="accent1"/>
                </a:solidFill>
              </a:rPr>
              <a:t>zverejnenie </a:t>
            </a:r>
            <a:r>
              <a:rPr lang="sk-SK" sz="2400" b="1" dirty="0" smtClean="0">
                <a:solidFill>
                  <a:schemeClr val="accent1"/>
                </a:solidFill>
              </a:rPr>
              <a:t>témy </a:t>
            </a:r>
            <a:r>
              <a:rPr lang="sk-SK" sz="2400" b="1" dirty="0">
                <a:solidFill>
                  <a:schemeClr val="accent1"/>
                </a:solidFill>
              </a:rPr>
              <a:t>PFIČ – </a:t>
            </a:r>
            <a:r>
              <a:rPr lang="sk-SK" sz="2400" dirty="0">
                <a:solidFill>
                  <a:schemeClr val="tx2"/>
                </a:solidFill>
              </a:rPr>
              <a:t>nutnosť </a:t>
            </a:r>
            <a:r>
              <a:rPr lang="sk-SK" sz="2400" b="1" dirty="0">
                <a:solidFill>
                  <a:schemeClr val="tx2"/>
                </a:solidFill>
              </a:rPr>
              <a:t>byť v učebni </a:t>
            </a:r>
            <a:r>
              <a:rPr lang="sk-SK" sz="2400" dirty="0">
                <a:solidFill>
                  <a:schemeClr val="tx2"/>
                </a:solidFill>
              </a:rPr>
              <a:t>pod dozorom administrátora, neodchádzať na toaletu ...</a:t>
            </a:r>
          </a:p>
          <a:p>
            <a:endParaRPr lang="sk-SK" sz="2400" dirty="0" smtClean="0"/>
          </a:p>
          <a:p>
            <a:endParaRPr lang="sk-SK" sz="2400" dirty="0"/>
          </a:p>
          <a:p>
            <a:endParaRPr lang="sk-SK" sz="2400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6163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303" y="624110"/>
            <a:ext cx="10180309" cy="128089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1"/>
                </a:solidFill>
              </a:rPr>
              <a:t>PFIČ z AJ  </a:t>
            </a:r>
            <a:r>
              <a:rPr lang="sk-SK" b="1" dirty="0">
                <a:solidFill>
                  <a:schemeClr val="accent1"/>
                </a:solidFill>
              </a:rPr>
              <a:t>-   </a:t>
            </a:r>
            <a:r>
              <a:rPr lang="sk-SK" b="1" dirty="0" smtClean="0">
                <a:solidFill>
                  <a:schemeClr val="accent1"/>
                </a:solidFill>
              </a:rPr>
              <a:t>16. </a:t>
            </a:r>
            <a:r>
              <a:rPr lang="sk-SK" b="1" dirty="0">
                <a:solidFill>
                  <a:schemeClr val="accent1"/>
                </a:solidFill>
              </a:rPr>
              <a:t>marec </a:t>
            </a:r>
            <a:r>
              <a:rPr lang="sk-SK" b="1" dirty="0" smtClean="0">
                <a:solidFill>
                  <a:schemeClr val="accent1"/>
                </a:solidFill>
              </a:rPr>
              <a:t>2022</a:t>
            </a:r>
            <a:r>
              <a:rPr lang="sk-SK" dirty="0"/>
              <a:t/>
            </a:r>
            <a:br>
              <a:rPr lang="sk-SK" dirty="0"/>
            </a:br>
            <a:r>
              <a:rPr lang="sk-SK" b="1" dirty="0" smtClean="0">
                <a:solidFill>
                  <a:schemeClr val="accent1"/>
                </a:solidFill>
              </a:rPr>
              <a:t> </a:t>
            </a:r>
            <a:endParaRPr lang="sk-SK" b="1" dirty="0">
              <a:solidFill>
                <a:schemeClr val="accent1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4303" y="1584251"/>
            <a:ext cx="10180309" cy="51510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k-SK" sz="2400" dirty="0" smtClean="0">
              <a:solidFill>
                <a:schemeClr val="tx2"/>
              </a:solidFill>
            </a:endParaRPr>
          </a:p>
          <a:p>
            <a:r>
              <a:rPr lang="sk-SK" sz="3200" b="1" dirty="0">
                <a:solidFill>
                  <a:schemeClr val="accent1"/>
                </a:solidFill>
              </a:rPr>
              <a:t>13.00 – </a:t>
            </a:r>
            <a:r>
              <a:rPr lang="sk-SK" sz="3200" b="1" dirty="0" smtClean="0">
                <a:solidFill>
                  <a:schemeClr val="accent1"/>
                </a:solidFill>
              </a:rPr>
              <a:t>14.15  -  </a:t>
            </a:r>
            <a:r>
              <a:rPr lang="sk-SK" sz="3200" b="1" dirty="0">
                <a:solidFill>
                  <a:schemeClr val="accent1"/>
                </a:solidFill>
              </a:rPr>
              <a:t>administrácia </a:t>
            </a:r>
            <a:r>
              <a:rPr lang="sk-SK" sz="3200" b="1" dirty="0" smtClean="0">
                <a:solidFill>
                  <a:schemeClr val="accent1"/>
                </a:solidFill>
              </a:rPr>
              <a:t>PFIČ</a:t>
            </a:r>
          </a:p>
          <a:p>
            <a:r>
              <a:rPr lang="sk-SK" sz="3200" dirty="0"/>
              <a:t>čas na vypracovanie:  </a:t>
            </a:r>
            <a:r>
              <a:rPr lang="sk-SK" sz="3200" b="1" dirty="0" smtClean="0">
                <a:solidFill>
                  <a:schemeClr val="tx2"/>
                </a:solidFill>
              </a:rPr>
              <a:t>75 </a:t>
            </a:r>
            <a:r>
              <a:rPr lang="sk-SK" sz="3200" b="1" dirty="0">
                <a:solidFill>
                  <a:schemeClr val="tx2"/>
                </a:solidFill>
              </a:rPr>
              <a:t>minút</a:t>
            </a:r>
          </a:p>
          <a:p>
            <a:r>
              <a:rPr lang="sk-SK" sz="3200" dirty="0">
                <a:solidFill>
                  <a:schemeClr val="tx2"/>
                </a:solidFill>
              </a:rPr>
              <a:t>rozsah:  </a:t>
            </a:r>
            <a:r>
              <a:rPr lang="sk-SK" sz="3200" b="1" dirty="0" smtClean="0">
                <a:solidFill>
                  <a:schemeClr val="tx2"/>
                </a:solidFill>
              </a:rPr>
              <a:t>160 až 180 slov</a:t>
            </a:r>
          </a:p>
          <a:p>
            <a:endParaRPr lang="sk-SK" sz="3200" b="1" dirty="0">
              <a:solidFill>
                <a:schemeClr val="tx2"/>
              </a:solidFill>
            </a:endParaRPr>
          </a:p>
          <a:p>
            <a:r>
              <a:rPr lang="sk-SK" sz="2400" dirty="0" smtClean="0">
                <a:solidFill>
                  <a:schemeClr val="tx2"/>
                </a:solidFill>
              </a:rPr>
              <a:t>Možnosť pripraviť si koncept na papier označený pečiatkou školy, ktorý je potrebné prepísať do tlačiva na čistopis.                          Na text konceptu sa pri hodnotení neprihliada. </a:t>
            </a:r>
          </a:p>
          <a:p>
            <a:r>
              <a:rPr lang="sk-SK" sz="2400" dirty="0" smtClean="0">
                <a:solidFill>
                  <a:schemeClr val="tx2"/>
                </a:solidFill>
              </a:rPr>
              <a:t>Každý žiak dostane len jedno tlačivo na PFIČ z AJ. </a:t>
            </a:r>
          </a:p>
          <a:p>
            <a:endParaRPr lang="sk-SK" sz="3200" dirty="0">
              <a:solidFill>
                <a:schemeClr val="tx2"/>
              </a:solidFill>
            </a:endParaRPr>
          </a:p>
          <a:p>
            <a:endParaRPr lang="sk-SK" sz="3200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sk-SK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6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4294967295"/>
          </p:nvPr>
        </p:nvSpPr>
        <p:spPr>
          <a:xfrm>
            <a:off x="1752600" y="745030"/>
            <a:ext cx="9819290" cy="591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 smtClean="0"/>
              <a:t>Ďakujem za </a:t>
            </a:r>
            <a:r>
              <a:rPr lang="sk-SK" sz="3200" b="1" dirty="0"/>
              <a:t>pozornosť </a:t>
            </a:r>
            <a:endParaRPr lang="sk-SK" sz="3200" b="1" dirty="0" smtClean="0"/>
          </a:p>
          <a:p>
            <a:pPr marL="0" indent="0">
              <a:buNone/>
            </a:pPr>
            <a:r>
              <a:rPr lang="sk-SK" sz="3200" b="1"/>
              <a:t> </a:t>
            </a:r>
            <a:r>
              <a:rPr lang="sk-SK" sz="3200" b="1" smtClean="0"/>
              <a:t>                        a všetkým </a:t>
            </a:r>
            <a:r>
              <a:rPr lang="sk-SK" sz="3200" b="1" dirty="0" smtClean="0"/>
              <a:t>vám prajem </a:t>
            </a:r>
          </a:p>
          <a:p>
            <a:pPr marL="0" indent="0">
              <a:buNone/>
            </a:pPr>
            <a:r>
              <a:rPr lang="sk-SK" sz="3200" b="1" dirty="0"/>
              <a:t>	</a:t>
            </a:r>
            <a:r>
              <a:rPr lang="sk-SK" sz="3200" b="1" dirty="0" smtClean="0"/>
              <a:t>					                	úspešnú maturitu !!!</a:t>
            </a:r>
            <a:endParaRPr lang="sk-SK" sz="3200" b="1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525" y="2917668"/>
            <a:ext cx="6096000" cy="3429000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677896" y="5423338"/>
            <a:ext cx="29690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/>
              <a:t>Koordinátor  </a:t>
            </a:r>
            <a:r>
              <a:rPr lang="sk-SK" b="1" smtClean="0"/>
              <a:t>MS  </a:t>
            </a:r>
            <a:r>
              <a:rPr lang="sk-SK" b="1" smtClean="0"/>
              <a:t>2022</a:t>
            </a:r>
            <a:endParaRPr lang="sk-SK" b="1" dirty="0" smtClean="0"/>
          </a:p>
          <a:p>
            <a:endParaRPr lang="sk-SK" b="1" dirty="0"/>
          </a:p>
          <a:p>
            <a:r>
              <a:rPr lang="sk-SK" b="1" dirty="0" smtClean="0"/>
              <a:t>Mgr. Dana </a:t>
            </a:r>
            <a:r>
              <a:rPr lang="sk-SK" b="1" dirty="0" err="1" smtClean="0"/>
              <a:t>Kronfráterová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36728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23900" y="1587500"/>
            <a:ext cx="10780712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Čo so sebou musíte priniesť, čo nesmiete zabudnúť: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o</a:t>
            </a:r>
            <a:r>
              <a:rPr lang="sk-SK" sz="2000" b="1" dirty="0" smtClean="0"/>
              <a:t>bčiansky preukaz </a:t>
            </a:r>
            <a:r>
              <a:rPr lang="sk-SK" sz="2000" dirty="0" smtClean="0"/>
              <a:t>-  v prípade straty – pas, vodičský preukaz,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r</a:t>
            </a:r>
            <a:r>
              <a:rPr lang="sk-SK" sz="2000" b="1" dirty="0" smtClean="0"/>
              <a:t>odné číslo,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k</a:t>
            </a:r>
            <a:r>
              <a:rPr lang="sk-SK" sz="2000" b="1" dirty="0" smtClean="0"/>
              <a:t>ód školy </a:t>
            </a:r>
            <a:r>
              <a:rPr lang="sk-SK" sz="2000" dirty="0" smtClean="0"/>
              <a:t>– nástenka,  </a:t>
            </a:r>
            <a:r>
              <a:rPr lang="sk-SK" sz="2000" b="1" dirty="0" smtClean="0">
                <a:solidFill>
                  <a:schemeClr val="accent1"/>
                </a:solidFill>
              </a:rPr>
              <a:t>651503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/>
              <a:t>z</a:t>
            </a:r>
            <a:r>
              <a:rPr lang="sk-SK" sz="2000" b="1" dirty="0" smtClean="0"/>
              <a:t>námka zo SJL a ANJ na polročnom vysvedčení v 4. ročníku.</a:t>
            </a:r>
          </a:p>
          <a:p>
            <a:pPr>
              <a:buFontTx/>
              <a:buChar char="-"/>
            </a:pPr>
            <a:endParaRPr lang="sk-SK" sz="2000" b="1" dirty="0"/>
          </a:p>
          <a:p>
            <a:pPr marL="0" indent="0">
              <a:buNone/>
            </a:pPr>
            <a:r>
              <a:rPr lang="sk-SK" sz="2000" b="1" dirty="0" smtClean="0">
                <a:solidFill>
                  <a:schemeClr val="accent2">
                    <a:lumMod val="75000"/>
                  </a:schemeClr>
                </a:solidFill>
              </a:rPr>
              <a:t>Čo si  môžete so sebou vziať do učebne: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1"/>
                </a:solidFill>
              </a:rPr>
              <a:t>h</a:t>
            </a:r>
            <a:r>
              <a:rPr lang="sk-SK" sz="2000" dirty="0" smtClean="0">
                <a:solidFill>
                  <a:schemeClr val="tx1"/>
                </a:solidFill>
              </a:rPr>
              <a:t>ygienické vreckovky,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b="1" dirty="0">
                <a:solidFill>
                  <a:schemeClr val="tx1"/>
                </a:solidFill>
              </a:rPr>
              <a:t>l</a:t>
            </a:r>
            <a:r>
              <a:rPr lang="sk-SK" sz="2000" b="1" dirty="0" smtClean="0">
                <a:solidFill>
                  <a:schemeClr val="tx1"/>
                </a:solidFill>
              </a:rPr>
              <a:t>en nápoj,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000" dirty="0">
                <a:solidFill>
                  <a:schemeClr val="tx1"/>
                </a:solidFill>
              </a:rPr>
              <a:t>i</a:t>
            </a:r>
            <a:r>
              <a:rPr lang="sk-SK" sz="2000" dirty="0" smtClean="0">
                <a:solidFill>
                  <a:schemeClr val="tx1"/>
                </a:solidFill>
              </a:rPr>
              <a:t>né občerstvenie  je povolené len popoludní na PFIČ zo SJL</a:t>
            </a:r>
          </a:p>
          <a:p>
            <a:pPr marL="0" indent="0">
              <a:buNone/>
            </a:pPr>
            <a:endParaRPr lang="sk-SK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000" dirty="0" smtClean="0">
                <a:solidFill>
                  <a:schemeClr val="tx1"/>
                </a:solidFill>
              </a:rPr>
              <a:t>Pri občerstvovaní nesmiete rušiť spolužiakov ani znečistiť hárky !!!</a:t>
            </a: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endParaRPr lang="sk-SK" sz="2000" b="1" dirty="0"/>
          </a:p>
        </p:txBody>
      </p:sp>
    </p:spTree>
    <p:extLst>
      <p:ext uri="{BB962C8B-B14F-4D97-AF65-F5344CB8AC3E}">
        <p14:creationId xmlns:p14="http://schemas.microsoft.com/office/powerpoint/2010/main" val="55939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201" y="624110"/>
            <a:ext cx="10158412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685800" y="1600200"/>
            <a:ext cx="10818812" cy="4311022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Čo so sebou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nesmiete zobrať do učebne: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</a:rPr>
              <a:t>p</a:t>
            </a:r>
            <a:r>
              <a:rPr lang="sk-SK" sz="2400" b="1" dirty="0" smtClean="0">
                <a:solidFill>
                  <a:schemeClr val="tx1"/>
                </a:solidFill>
              </a:rPr>
              <a:t>eračníky,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</a:rPr>
              <a:t>učebnice, zošity a inú literatúru,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chemeClr val="tx1"/>
                </a:solidFill>
              </a:rPr>
              <a:t>mobilné telefóny a ďalšie elektronické zariadenia s možnosťou pripojenia na internet  </a:t>
            </a:r>
            <a:r>
              <a:rPr lang="sk-SK" sz="2400" b="1" dirty="0" smtClean="0">
                <a:solidFill>
                  <a:schemeClr val="tx1"/>
                </a:solidFill>
              </a:rPr>
              <a:t>!!!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400" dirty="0" smtClean="0">
                <a:solidFill>
                  <a:schemeClr val="tx1"/>
                </a:solidFill>
              </a:rPr>
              <a:t>Učebne, v ktorých máte odložené osobné veci, </a:t>
            </a:r>
            <a:r>
              <a:rPr lang="sk-SK" sz="2400" dirty="0">
                <a:solidFill>
                  <a:schemeClr val="tx1"/>
                </a:solidFill>
              </a:rPr>
              <a:t>si môžete zamknúť.</a:t>
            </a:r>
            <a:endParaRPr lang="sk-SK" sz="2400" dirty="0"/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000" dirty="0">
              <a:solidFill>
                <a:schemeClr val="tx1"/>
              </a:solidFill>
            </a:endParaRPr>
          </a:p>
          <a:p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25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0801" y="624110"/>
            <a:ext cx="10183812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20801" y="1701800"/>
            <a:ext cx="10183811" cy="5054600"/>
          </a:xfrm>
        </p:spPr>
        <p:txBody>
          <a:bodyPr>
            <a:normAutofit fontScale="25000" lnSpcReduction="20000"/>
          </a:bodyPr>
          <a:lstStyle/>
          <a:p>
            <a:r>
              <a:rPr lang="sk-SK" sz="9600" b="1" dirty="0">
                <a:solidFill>
                  <a:schemeClr val="accent2">
                    <a:lumMod val="75000"/>
                  </a:schemeClr>
                </a:solidFill>
              </a:rPr>
              <a:t>Pokyny ohľadom opúšťania učebne počas administrácie</a:t>
            </a:r>
            <a:r>
              <a:rPr lang="sk-SK" sz="96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9600" dirty="0">
                <a:solidFill>
                  <a:schemeClr val="tx1"/>
                </a:solidFill>
              </a:rPr>
              <a:t>len v nevyhnutných prípadoch s uvedením dôvodu administrátorovi,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9600" dirty="0">
                <a:solidFill>
                  <a:schemeClr val="tx1"/>
                </a:solidFill>
              </a:rPr>
              <a:t>pri odchode je potrebné vložiť OH do testu a zatvorený test priniesť na katedru,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9600" dirty="0">
                <a:solidFill>
                  <a:schemeClr val="tx1"/>
                </a:solidFill>
              </a:rPr>
              <a:t>mimo učebne môže byť najviac 1 </a:t>
            </a:r>
            <a:r>
              <a:rPr lang="sk-SK" sz="9600" dirty="0" smtClean="0">
                <a:solidFill>
                  <a:schemeClr val="tx1"/>
                </a:solidFill>
              </a:rPr>
              <a:t>žiak.</a:t>
            </a:r>
            <a:endParaRPr lang="sk-SK" sz="9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96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k-SK" sz="9600" b="1" dirty="0">
                <a:solidFill>
                  <a:schemeClr val="tx1"/>
                </a:solidFill>
              </a:rPr>
              <a:t>Zákaz opustenia učebne počas EČ </a:t>
            </a:r>
            <a:r>
              <a:rPr lang="sk-SK" sz="9600" b="1" dirty="0" smtClean="0">
                <a:solidFill>
                  <a:schemeClr val="tx1"/>
                </a:solidFill>
              </a:rPr>
              <a:t>AJ </a:t>
            </a:r>
            <a:r>
              <a:rPr lang="sk-SK" sz="9600" b="1" dirty="0">
                <a:solidFill>
                  <a:schemeClr val="tx1"/>
                </a:solidFill>
              </a:rPr>
              <a:t>počas počúvania s </a:t>
            </a:r>
            <a:r>
              <a:rPr lang="sk-SK" sz="9600" b="1" dirty="0" smtClean="0">
                <a:solidFill>
                  <a:schemeClr val="tx1"/>
                </a:solidFill>
              </a:rPr>
              <a:t>porozumením </a:t>
            </a:r>
            <a:r>
              <a:rPr lang="sk-SK" sz="9600" b="1" dirty="0">
                <a:solidFill>
                  <a:schemeClr val="tx1"/>
                </a:solidFill>
              </a:rPr>
              <a:t>a počas zverejňovania tém PFIČ zo SJL a </a:t>
            </a:r>
            <a:r>
              <a:rPr lang="sk-SK" sz="9600" b="1" dirty="0" smtClean="0">
                <a:solidFill>
                  <a:schemeClr val="tx1"/>
                </a:solidFill>
              </a:rPr>
              <a:t>AJ</a:t>
            </a:r>
            <a:r>
              <a:rPr lang="sk-SK" sz="9600" b="1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sk-SK" sz="80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8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sz="6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8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8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6000" b="1" dirty="0" smtClean="0">
                <a:solidFill>
                  <a:schemeClr val="tx1"/>
                </a:solidFill>
              </a:rPr>
              <a:t>     </a:t>
            </a:r>
          </a:p>
          <a:p>
            <a:pPr marL="0" indent="0">
              <a:buNone/>
            </a:pPr>
            <a:endParaRPr lang="sk-SK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32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sz="2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sk-SK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sk-SK" sz="2400" dirty="0">
              <a:solidFill>
                <a:schemeClr val="tx1"/>
              </a:solidFill>
            </a:endParaRPr>
          </a:p>
          <a:p>
            <a:endParaRPr lang="sk-SK" b="1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77603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6201" y="624110"/>
            <a:ext cx="10158412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460500" y="1739900"/>
            <a:ext cx="10044112" cy="4171322"/>
          </a:xfrm>
        </p:spPr>
        <p:txBody>
          <a:bodyPr/>
          <a:lstStyle/>
          <a:p>
            <a:r>
              <a:rPr lang="sk-SK" sz="2400" b="1" dirty="0">
                <a:solidFill>
                  <a:schemeClr val="accent2">
                    <a:lumMod val="75000"/>
                  </a:schemeClr>
                </a:solidFill>
              </a:rPr>
              <a:t>Pokyny ohľadom skončenie práce pred oficiálnym koncom administrácie: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>
                <a:solidFill>
                  <a:schemeClr val="tx1"/>
                </a:solidFill>
              </a:rPr>
              <a:t>o</a:t>
            </a:r>
            <a:r>
              <a:rPr lang="sk-SK" sz="2400" dirty="0" smtClean="0">
                <a:solidFill>
                  <a:schemeClr val="tx1"/>
                </a:solidFill>
              </a:rPr>
              <a:t>dchod </a:t>
            </a:r>
            <a:r>
              <a:rPr lang="sk-SK" sz="2400" dirty="0">
                <a:solidFill>
                  <a:schemeClr val="tx1"/>
                </a:solidFill>
              </a:rPr>
              <a:t>oznámiť administrátorovi zdvihnutím </a:t>
            </a:r>
            <a:r>
              <a:rPr lang="sk-SK" sz="2400" dirty="0" smtClean="0">
                <a:solidFill>
                  <a:schemeClr val="tx1"/>
                </a:solidFill>
              </a:rPr>
              <a:t>ruky,</a:t>
            </a:r>
            <a:endParaRPr lang="sk-SK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rgbClr val="C00000"/>
                </a:solidFill>
              </a:rPr>
              <a:t>p</a:t>
            </a:r>
            <a:r>
              <a:rPr lang="sk-SK" sz="2400" b="1" dirty="0" smtClean="0">
                <a:solidFill>
                  <a:srgbClr val="C00000"/>
                </a:solidFill>
              </a:rPr>
              <a:t>očas </a:t>
            </a:r>
            <a:r>
              <a:rPr lang="sk-SK" sz="2400" b="1" dirty="0">
                <a:solidFill>
                  <a:srgbClr val="C00000"/>
                </a:solidFill>
              </a:rPr>
              <a:t>EČ  </a:t>
            </a:r>
            <a:r>
              <a:rPr lang="sk-SK" sz="2400" dirty="0">
                <a:solidFill>
                  <a:schemeClr val="tx1"/>
                </a:solidFill>
              </a:rPr>
              <a:t>- </a:t>
            </a:r>
            <a:r>
              <a:rPr lang="sk-SK" sz="2400" b="1" dirty="0">
                <a:solidFill>
                  <a:schemeClr val="tx1"/>
                </a:solidFill>
              </a:rPr>
              <a:t>vyplnené OH</a:t>
            </a:r>
            <a:r>
              <a:rPr lang="sk-SK" sz="2400" dirty="0">
                <a:solidFill>
                  <a:schemeClr val="tx1"/>
                </a:solidFill>
              </a:rPr>
              <a:t>, pomocný papier a test nechať položené na lavici otočené </a:t>
            </a:r>
            <a:r>
              <a:rPr lang="sk-SK" sz="2400" b="1" dirty="0">
                <a:solidFill>
                  <a:schemeClr val="tx1"/>
                </a:solidFill>
              </a:rPr>
              <a:t>zadnými stranami nahor,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b="1" dirty="0">
                <a:solidFill>
                  <a:srgbClr val="C00000"/>
                </a:solidFill>
              </a:rPr>
              <a:t>p</a:t>
            </a:r>
            <a:r>
              <a:rPr lang="sk-SK" sz="2400" b="1" dirty="0" smtClean="0">
                <a:solidFill>
                  <a:srgbClr val="C00000"/>
                </a:solidFill>
              </a:rPr>
              <a:t>očas </a:t>
            </a:r>
            <a:r>
              <a:rPr lang="sk-SK" sz="2400" b="1" dirty="0">
                <a:solidFill>
                  <a:srgbClr val="C00000"/>
                </a:solidFill>
              </a:rPr>
              <a:t>PFIČ </a:t>
            </a:r>
            <a:r>
              <a:rPr lang="sk-SK" sz="2400" b="1" dirty="0">
                <a:solidFill>
                  <a:schemeClr val="tx1"/>
                </a:solidFill>
              </a:rPr>
              <a:t>– tlačivo PFIČ </a:t>
            </a:r>
            <a:r>
              <a:rPr lang="sk-SK" sz="2400" dirty="0">
                <a:solidFill>
                  <a:schemeClr val="tx1"/>
                </a:solidFill>
              </a:rPr>
              <a:t>nechať položené </a:t>
            </a:r>
            <a:r>
              <a:rPr lang="sk-SK" sz="2400" b="1" dirty="0">
                <a:solidFill>
                  <a:schemeClr val="tx1"/>
                </a:solidFill>
              </a:rPr>
              <a:t>prednou stranou nahor, </a:t>
            </a:r>
            <a:r>
              <a:rPr lang="sk-SK" sz="2400" dirty="0" smtClean="0">
                <a:solidFill>
                  <a:schemeClr val="tx1"/>
                </a:solidFill>
              </a:rPr>
              <a:t>témy PFIČ MS a pomocný papier s konceptom nechať na lavici pod tlačivom PFIČ tak, aby z nich nebolo možné čítať.</a:t>
            </a:r>
          </a:p>
          <a:p>
            <a:pPr marL="0" indent="0">
              <a:buNone/>
            </a:pPr>
            <a:endParaRPr lang="sk-SK" sz="2400" b="1" dirty="0">
              <a:solidFill>
                <a:schemeClr val="tx1"/>
              </a:solidFill>
            </a:endParaRP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357" y="5168272"/>
            <a:ext cx="3086100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88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0335" y="624110"/>
            <a:ext cx="10154277" cy="1280890"/>
          </a:xfrm>
        </p:spPr>
        <p:txBody>
          <a:bodyPr/>
          <a:lstStyle/>
          <a:p>
            <a:pPr algn="ctr"/>
            <a:r>
              <a:rPr lang="sk-SK" dirty="0"/>
              <a:t>Všeobecné informácie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0335" y="2133600"/>
            <a:ext cx="10154277" cy="4352260"/>
          </a:xfrm>
        </p:spPr>
        <p:txBody>
          <a:bodyPr>
            <a:normAutofit lnSpcReduction="10000"/>
          </a:bodyPr>
          <a:lstStyle/>
          <a:p>
            <a:r>
              <a:rPr lang="sk-SK" sz="2400" b="1" dirty="0" smtClean="0">
                <a:solidFill>
                  <a:schemeClr val="accent1"/>
                </a:solidFill>
              </a:rPr>
              <a:t>Prerušenie </a:t>
            </a:r>
            <a:r>
              <a:rPr lang="sk-SK" sz="2400" b="1" dirty="0">
                <a:solidFill>
                  <a:schemeClr val="accent1"/>
                </a:solidFill>
              </a:rPr>
              <a:t>maturitnej skúšky </a:t>
            </a:r>
            <a:r>
              <a:rPr lang="sk-SK" sz="2400" dirty="0">
                <a:solidFill>
                  <a:schemeClr val="tx2"/>
                </a:solidFill>
              </a:rPr>
              <a:t>v prípade, ak sa v priebehu EČ a PFIČ budete správať nevhodným spôsobom: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	používanie nepovolených pomôcok, mobilného telefónu,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 	komunikovanie mobilným telefónom,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	odpisovanie,</a:t>
            </a:r>
          </a:p>
          <a:p>
            <a:pPr marL="0" indent="0">
              <a:buNone/>
            </a:pPr>
            <a:r>
              <a:rPr lang="sk-SK" sz="2400" dirty="0">
                <a:solidFill>
                  <a:schemeClr val="tx2"/>
                </a:solidFill>
              </a:rPr>
              <a:t>	-	vyrušovanie</a:t>
            </a:r>
            <a:r>
              <a:rPr lang="sk-SK" sz="2400" dirty="0" smtClean="0">
                <a:solidFill>
                  <a:schemeClr val="tx2"/>
                </a:solidFill>
              </a:rPr>
              <a:t>.</a:t>
            </a:r>
          </a:p>
          <a:p>
            <a:pPr marL="0" indent="0">
              <a:buNone/>
            </a:pPr>
            <a:endParaRPr lang="sk-SK" sz="2400" b="1" dirty="0" smtClean="0">
              <a:solidFill>
                <a:schemeClr val="accent1"/>
              </a:solidFill>
            </a:endParaRPr>
          </a:p>
          <a:p>
            <a:r>
              <a:rPr lang="sk-SK" sz="2400" b="1" dirty="0" smtClean="0">
                <a:solidFill>
                  <a:schemeClr val="accent1"/>
                </a:solidFill>
              </a:rPr>
              <a:t>Po prerušení vašej MS predsedom predmetovej maturitnej komisie  musíte opustiť učebňu, skúška je neplatná a musíte ju opakovať v riadnom termíne nasledujúceho šk. roka.</a:t>
            </a:r>
            <a:r>
              <a:rPr lang="sk-SK" sz="2400" dirty="0" smtClean="0">
                <a:solidFill>
                  <a:schemeClr val="accent1"/>
                </a:solidFill>
              </a:rPr>
              <a:t>	</a:t>
            </a:r>
            <a:endParaRPr lang="sk-SK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39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8029" y="624110"/>
            <a:ext cx="10426583" cy="1280890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chemeClr val="accent2">
                    <a:lumMod val="75000"/>
                  </a:schemeClr>
                </a:solidFill>
              </a:rPr>
              <a:t>15. a 16. marec 2022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>
                <a:solidFill>
                  <a:schemeClr val="tx2"/>
                </a:solidFill>
              </a:rPr>
              <a:t> </a:t>
            </a:r>
            <a:r>
              <a:rPr lang="sk-SK" b="1" dirty="0" smtClean="0">
                <a:solidFill>
                  <a:schemeClr val="tx2"/>
                </a:solidFill>
              </a:rPr>
              <a:t>9.10 </a:t>
            </a:r>
            <a:r>
              <a:rPr lang="sk-SK" b="1" dirty="0">
                <a:solidFill>
                  <a:schemeClr val="tx2"/>
                </a:solidFill>
              </a:rPr>
              <a:t>– </a:t>
            </a:r>
            <a:r>
              <a:rPr lang="sk-SK" b="1" dirty="0" smtClean="0">
                <a:solidFill>
                  <a:schemeClr val="tx2"/>
                </a:solidFill>
              </a:rPr>
              <a:t>9.30</a:t>
            </a:r>
            <a:r>
              <a:rPr lang="sk-SK" dirty="0" smtClean="0">
                <a:solidFill>
                  <a:schemeClr val="tx2"/>
                </a:solidFill>
              </a:rPr>
              <a:t>  </a:t>
            </a:r>
            <a:endParaRPr lang="sk-SK" b="1" dirty="0">
              <a:solidFill>
                <a:schemeClr val="tx2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078029" y="2133600"/>
            <a:ext cx="10821871" cy="3777622"/>
          </a:xfrm>
        </p:spPr>
        <p:txBody>
          <a:bodyPr/>
          <a:lstStyle/>
          <a:p>
            <a:r>
              <a:rPr lang="sk-SK" sz="3200" b="1" dirty="0" smtClean="0">
                <a:solidFill>
                  <a:schemeClr val="accent2">
                    <a:lumMod val="75000"/>
                  </a:schemeClr>
                </a:solidFill>
              </a:rPr>
              <a:t>úvodné pokyny v pridelených učebniach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Administrátor rozsadí žiakov – každý sedí sám v lavici za sebou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k-SK" sz="2400" dirty="0" smtClean="0"/>
              <a:t>Vypĺňanie záhlavia oboch </a:t>
            </a:r>
            <a:r>
              <a:rPr lang="sk-SK" sz="2400" dirty="0" err="1" smtClean="0"/>
              <a:t>odpoveďových</a:t>
            </a:r>
            <a:r>
              <a:rPr lang="sk-SK" sz="2400" dirty="0" smtClean="0"/>
              <a:t> hárkov s </a:t>
            </a:r>
            <a:r>
              <a:rPr lang="sk-SK" sz="2400" dirty="0" err="1" smtClean="0"/>
              <a:t>piktogrammi</a:t>
            </a:r>
            <a:r>
              <a:rPr lang="sk-SK" sz="2400" dirty="0" smtClean="0"/>
              <a:t>                     </a:t>
            </a:r>
          </a:p>
          <a:p>
            <a:pPr>
              <a:buFont typeface="Wingdings" panose="05000000000000000000" pitchFamily="2" charset="2"/>
              <a:buChar char="Ø"/>
            </a:pPr>
            <a:endParaRPr lang="sk-SK" dirty="0">
              <a:solidFill>
                <a:schemeClr val="tx2"/>
              </a:solidFill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840" y="4426700"/>
            <a:ext cx="10656772" cy="1989019"/>
          </a:xfrm>
          <a:prstGeom prst="rect">
            <a:avLst/>
          </a:prstGeom>
        </p:spPr>
      </p:pic>
      <p:sp>
        <p:nvSpPr>
          <p:cNvPr id="7" name="Zaoblený obdĺžnik 6"/>
          <p:cNvSpPr/>
          <p:nvPr/>
        </p:nvSpPr>
        <p:spPr>
          <a:xfrm>
            <a:off x="3857296" y="5549462"/>
            <a:ext cx="3699641" cy="77776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7324" y="3752025"/>
            <a:ext cx="537803" cy="532001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205" y="3771202"/>
            <a:ext cx="515580" cy="532001"/>
          </a:xfrm>
          <a:prstGeom prst="rect">
            <a:avLst/>
          </a:prstGeom>
        </p:spPr>
      </p:pic>
      <p:sp>
        <p:nvSpPr>
          <p:cNvPr id="9" name="Obdĺžnik 8"/>
          <p:cNvSpPr/>
          <p:nvPr/>
        </p:nvSpPr>
        <p:spPr>
          <a:xfrm>
            <a:off x="10405241" y="5023945"/>
            <a:ext cx="451945" cy="33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6675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Záhlavie </a:t>
            </a:r>
            <a:r>
              <a:rPr lang="sk-SK" b="1" dirty="0" err="1" smtClean="0"/>
              <a:t>odpoveďového</a:t>
            </a:r>
            <a:r>
              <a:rPr lang="sk-SK" b="1" dirty="0" smtClean="0"/>
              <a:t> hárku</a:t>
            </a:r>
            <a:endParaRPr lang="sk-SK" b="1" dirty="0"/>
          </a:p>
        </p:txBody>
      </p:sp>
      <p:pic>
        <p:nvPicPr>
          <p:cNvPr id="4" name="Zástupný objekt pre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6734" y="1427723"/>
            <a:ext cx="8915400" cy="1664002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800100" y="3251200"/>
            <a:ext cx="113919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Kód školy:  </a:t>
            </a:r>
            <a:r>
              <a:rPr lang="sk-SK" sz="2000" b="1" dirty="0" smtClean="0">
                <a:solidFill>
                  <a:schemeClr val="accent1"/>
                </a:solidFill>
              </a:rPr>
              <a:t>651 503</a:t>
            </a:r>
            <a:r>
              <a:rPr lang="sk-SK" sz="2000" b="1" dirty="0" smtClean="0"/>
              <a:t>	   </a:t>
            </a:r>
          </a:p>
          <a:p>
            <a:r>
              <a:rPr lang="sk-SK" sz="2000" b="1" dirty="0" smtClean="0"/>
              <a:t>Kód žiaka:	</a:t>
            </a:r>
            <a:r>
              <a:rPr lang="sk-SK" sz="2000" dirty="0" smtClean="0"/>
              <a:t>rodné číslo </a:t>
            </a:r>
          </a:p>
          <a:p>
            <a:r>
              <a:rPr lang="sk-SK" sz="2000" b="1" dirty="0" smtClean="0"/>
              <a:t>Trieda: </a:t>
            </a:r>
            <a:r>
              <a:rPr lang="sk-SK" sz="2000" dirty="0" smtClean="0"/>
              <a:t>tak, ako je uvedené v triednom výkaze:  IV.Z, IV.M, </a:t>
            </a:r>
            <a:r>
              <a:rPr lang="sk-SK" sz="2000" dirty="0" err="1" smtClean="0"/>
              <a:t>IV.ZuA</a:t>
            </a:r>
            <a:endParaRPr lang="sk-SK" sz="2000" dirty="0" smtClean="0"/>
          </a:p>
          <a:p>
            <a:r>
              <a:rPr lang="sk-SK" sz="2000" b="1" dirty="0"/>
              <a:t>Kód testu</a:t>
            </a:r>
            <a:r>
              <a:rPr lang="sk-SK" sz="2000" b="1" dirty="0" smtClean="0"/>
              <a:t>: </a:t>
            </a:r>
            <a:r>
              <a:rPr lang="sk-SK" sz="2000" dirty="0" smtClean="0"/>
              <a:t>4-miestne číslo, ktoré sa nachádza na prvej strane testu zapíšeme za predtlačené číslo 22</a:t>
            </a:r>
            <a:endParaRPr lang="sk-SK" sz="2000" dirty="0"/>
          </a:p>
          <a:p>
            <a:r>
              <a:rPr lang="sk-SK" sz="2000" b="1" dirty="0" smtClean="0"/>
              <a:t>Test: </a:t>
            </a:r>
            <a:r>
              <a:rPr lang="sk-SK" sz="2000" dirty="0" smtClean="0"/>
              <a:t>pri administrácii SJL dopíšeme </a:t>
            </a:r>
            <a:r>
              <a:rPr lang="sk-SK" sz="2000" b="1" dirty="0" smtClean="0"/>
              <a:t>„S“ </a:t>
            </a:r>
            <a:r>
              <a:rPr lang="sk-SK" sz="2000" dirty="0" smtClean="0"/>
              <a:t>pred písmená JL.  Pri administrácii </a:t>
            </a:r>
            <a:r>
              <a:rPr lang="sk-SK" sz="2000" dirty="0" err="1" smtClean="0"/>
              <a:t>ang</a:t>
            </a:r>
            <a:r>
              <a:rPr lang="sk-SK" sz="2000" dirty="0" smtClean="0"/>
              <a:t>. jazyka  napíšeme </a:t>
            </a:r>
            <a:r>
              <a:rPr lang="sk-SK" sz="2000" b="1" dirty="0" smtClean="0"/>
              <a:t>AJ</a:t>
            </a:r>
          </a:p>
          <a:p>
            <a:r>
              <a:rPr lang="sk-SK" sz="2000" b="1" dirty="0" smtClean="0"/>
              <a:t>Kód skupiny: </a:t>
            </a:r>
            <a:r>
              <a:rPr lang="sk-SK" sz="2000" dirty="0" smtClean="0"/>
              <a:t>dvojciferné číslo – 01, 02, 03, 04, ktoré je zároveň aj číslom vašej učebne</a:t>
            </a:r>
          </a:p>
          <a:p>
            <a:r>
              <a:rPr lang="sk-SK" sz="2000" b="1" dirty="0" smtClean="0"/>
              <a:t>Dátum: </a:t>
            </a:r>
            <a:r>
              <a:rPr lang="sk-SK" sz="2000" dirty="0" smtClean="0"/>
              <a:t>deň a mesiac, rok je predtlačený – SJL </a:t>
            </a:r>
            <a:r>
              <a:rPr lang="sk-SK" sz="2000" b="1" dirty="0" smtClean="0"/>
              <a:t>1703,  </a:t>
            </a:r>
            <a:r>
              <a:rPr lang="sk-SK" sz="2000" dirty="0" smtClean="0"/>
              <a:t>ANJ</a:t>
            </a:r>
            <a:r>
              <a:rPr lang="sk-SK" sz="2000" b="1" dirty="0" smtClean="0"/>
              <a:t> 1803</a:t>
            </a:r>
          </a:p>
          <a:p>
            <a:r>
              <a:rPr lang="sk-SK" sz="2000" b="1" dirty="0" smtClean="0"/>
              <a:t>Pohlavie: </a:t>
            </a:r>
            <a:r>
              <a:rPr lang="sk-SK" sz="2000" dirty="0" smtClean="0"/>
              <a:t>chlapci </a:t>
            </a:r>
            <a:r>
              <a:rPr lang="sk-SK" sz="2000" b="1" dirty="0" smtClean="0"/>
              <a:t>vyznačia krížikom </a:t>
            </a:r>
            <a:r>
              <a:rPr lang="sk-SK" sz="2000" dirty="0" smtClean="0"/>
              <a:t>pod písmeno CH, dievčatá pod D</a:t>
            </a:r>
          </a:p>
          <a:p>
            <a:r>
              <a:rPr lang="sk-SK" sz="2000" b="1" dirty="0"/>
              <a:t>Z</a:t>
            </a:r>
            <a:r>
              <a:rPr lang="sk-SK" sz="2000" b="1" dirty="0" smtClean="0"/>
              <a:t>námka: </a:t>
            </a:r>
            <a:r>
              <a:rPr lang="sk-SK" sz="2000" dirty="0" smtClean="0"/>
              <a:t>krížik pod príslušné číslo podľa známky na poslednom polročnom vysvedčení</a:t>
            </a:r>
            <a:endParaRPr lang="sk-SK" sz="2000" dirty="0"/>
          </a:p>
        </p:txBody>
      </p:sp>
      <p:sp>
        <p:nvSpPr>
          <p:cNvPr id="3" name="Obdĺžnik 2"/>
          <p:cNvSpPr/>
          <p:nvPr/>
        </p:nvSpPr>
        <p:spPr>
          <a:xfrm>
            <a:off x="5257469" y="3244334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Osobné veci </a:t>
            </a:r>
          </a:p>
        </p:txBody>
      </p:sp>
      <p:sp>
        <p:nvSpPr>
          <p:cNvPr id="5" name="Obdĺžnik 4"/>
          <p:cNvSpPr/>
          <p:nvPr/>
        </p:nvSpPr>
        <p:spPr>
          <a:xfrm>
            <a:off x="5257469" y="3244334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dirty="0"/>
              <a:t>Osobné veci </a:t>
            </a:r>
          </a:p>
        </p:txBody>
      </p:sp>
      <p:sp>
        <p:nvSpPr>
          <p:cNvPr id="8" name="Obdĺžnik 7"/>
          <p:cNvSpPr/>
          <p:nvPr/>
        </p:nvSpPr>
        <p:spPr>
          <a:xfrm>
            <a:off x="8975834" y="1911866"/>
            <a:ext cx="483476" cy="2532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22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2672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ym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691</TotalTime>
  <Words>1045</Words>
  <Application>Microsoft Office PowerPoint</Application>
  <PresentationFormat>Širokouhlá</PresentationFormat>
  <Paragraphs>206</Paragraphs>
  <Slides>22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Wingdings</vt:lpstr>
      <vt:lpstr>Wingdings 3</vt:lpstr>
      <vt:lpstr>Dym</vt:lpstr>
      <vt:lpstr>EČ a PFIČ  2022</vt:lpstr>
      <vt:lpstr>Všeobecné informácie</vt:lpstr>
      <vt:lpstr>Všeobecné informácie</vt:lpstr>
      <vt:lpstr>Všeobecné informácie</vt:lpstr>
      <vt:lpstr>Všeobecné informácie</vt:lpstr>
      <vt:lpstr>Všeobecné informácie</vt:lpstr>
      <vt:lpstr>Všeobecné informácie</vt:lpstr>
      <vt:lpstr>15. a 16. marec 2022  9.10 – 9.30  </vt:lpstr>
      <vt:lpstr>Záhlavie odpoveďového hárku</vt:lpstr>
      <vt:lpstr>Ďalšie pokyny k administrácii testov</vt:lpstr>
      <vt:lpstr>Testy a odpoveďové hárky</vt:lpstr>
      <vt:lpstr>Testy a odpoveďové hárky</vt:lpstr>
      <vt:lpstr>EČ  SJL  -   15. marec 2022    9.30 – 11.25  - administrácia testov</vt:lpstr>
      <vt:lpstr>EČ  SJL  -   15. marec 2022    9.30 – 11.25  - administrácia testov</vt:lpstr>
      <vt:lpstr>EČ zo SJL  -   15. marec 2022    9.30 – 11.25  - administrácia testov</vt:lpstr>
      <vt:lpstr>EČ zo  SJL  -   15. marec 2022    9.30 – 11.25  - administrácia testov</vt:lpstr>
      <vt:lpstr>PFIČ zo SJL  -   15. marec 2022 </vt:lpstr>
      <vt:lpstr>PFIČ zo SJL  -   15. marec 2022  </vt:lpstr>
      <vt:lpstr>EČ z  AJ  -   16. marec 2022     </vt:lpstr>
      <vt:lpstr>PFIČ z AJ  -   16. marec 2022 </vt:lpstr>
      <vt:lpstr>PFIČ z AJ  -   16. marec 2022  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EČ a PFIČ  2020</dc:title>
  <dc:creator>Ucitel</dc:creator>
  <cp:lastModifiedBy>Zastupca</cp:lastModifiedBy>
  <cp:revision>52</cp:revision>
  <dcterms:created xsi:type="dcterms:W3CDTF">2020-02-29T20:05:48Z</dcterms:created>
  <dcterms:modified xsi:type="dcterms:W3CDTF">2022-03-02T08:19:24Z</dcterms:modified>
</cp:coreProperties>
</file>