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70" r:id="rId12"/>
    <p:sldId id="263" r:id="rId13"/>
    <p:sldId id="264" r:id="rId14"/>
    <p:sldId id="271" r:id="rId15"/>
  </p:sldIdLst>
  <p:sldSz cx="9144000" cy="6858000" type="screen4x3"/>
  <p:notesSz cx="6858000" cy="9144000"/>
  <p:embeddedFontLst>
    <p:embeddedFont>
      <p:font typeface="Century Schoolbook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entury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wYeLNUlk6OS0o8ArDJUYiZx/l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7112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11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1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1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1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1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11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1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1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8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1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10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3275856" y="260648"/>
            <a:ext cx="5182344" cy="51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60"/>
              <a:buFont typeface="Century Schoolbook"/>
              <a:buNone/>
            </a:pPr>
            <a:r>
              <a:rPr lang="pl-PL" sz="4860">
                <a:solidFill>
                  <a:srgbClr val="002060"/>
                </a:solidFill>
              </a:rPr>
              <a:t/>
            </a:r>
            <a:br>
              <a:rPr lang="pl-PL" sz="4860">
                <a:solidFill>
                  <a:srgbClr val="002060"/>
                </a:solidFill>
              </a:rPr>
            </a:br>
            <a:r>
              <a:rPr lang="pl-PL" sz="4860">
                <a:solidFill>
                  <a:srgbClr val="002060"/>
                </a:solidFill>
              </a:rPr>
              <a:t/>
            </a:r>
            <a:br>
              <a:rPr lang="pl-PL" sz="4860">
                <a:solidFill>
                  <a:srgbClr val="002060"/>
                </a:solidFill>
              </a:rPr>
            </a:br>
            <a:r>
              <a:rPr lang="pl-PL" sz="2790">
                <a:solidFill>
                  <a:srgbClr val="002060"/>
                </a:solidFill>
              </a:rPr>
              <a:t>Katalog wartości </a:t>
            </a:r>
            <a:br>
              <a:rPr lang="pl-PL" sz="2790">
                <a:solidFill>
                  <a:srgbClr val="002060"/>
                </a:solidFill>
              </a:rPr>
            </a:br>
            <a:r>
              <a:rPr lang="pl-PL" sz="2790">
                <a:solidFill>
                  <a:srgbClr val="002060"/>
                </a:solidFill>
              </a:rPr>
              <a:t>jakimi cechuje się wychowanek </a:t>
            </a:r>
            <a:br>
              <a:rPr lang="pl-PL" sz="2790">
                <a:solidFill>
                  <a:srgbClr val="002060"/>
                </a:solidFill>
              </a:rPr>
            </a:br>
            <a:r>
              <a:rPr lang="pl-PL" sz="2790">
                <a:solidFill>
                  <a:srgbClr val="002060"/>
                </a:solidFill>
              </a:rPr>
              <a:t>Przedszkola publicznego „Kujawiaczek”</a:t>
            </a:r>
            <a:br>
              <a:rPr lang="pl-PL" sz="2790">
                <a:solidFill>
                  <a:srgbClr val="002060"/>
                </a:solidFill>
              </a:rPr>
            </a:br>
            <a:r>
              <a:rPr lang="pl-PL" sz="2790">
                <a:solidFill>
                  <a:srgbClr val="002060"/>
                </a:solidFill>
              </a:rPr>
              <a:t>w Złotnikach Kujawskich </a:t>
            </a:r>
            <a:r>
              <a:rPr lang="pl-PL" sz="4860">
                <a:solidFill>
                  <a:srgbClr val="002060"/>
                </a:solidFill>
              </a:rPr>
              <a:t/>
            </a:r>
            <a:br>
              <a:rPr lang="pl-PL" sz="4860">
                <a:solidFill>
                  <a:srgbClr val="002060"/>
                </a:solidFill>
              </a:rPr>
            </a:br>
            <a:endParaRPr sz="4860">
              <a:solidFill>
                <a:srgbClr val="002060"/>
              </a:solidFill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548680"/>
            <a:ext cx="166687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entury Schoolbook"/>
              <a:buNone/>
            </a:pPr>
            <a:r>
              <a:rPr lang="pl-PL" b="1" dirty="0">
                <a:solidFill>
                  <a:srgbClr val="FF0000"/>
                </a:solidFill>
              </a:rPr>
              <a:t>•Przedszkolak miłośnikiem sztuki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323527" y="3876196"/>
            <a:ext cx="7617973" cy="25237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Schoolbook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Schoolbook"/>
              <a:buNone/>
            </a:pPr>
            <a:r>
              <a:rPr lang="pl-PL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l-PL" b="1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dostrzega 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żnorodność barw w otoczeniu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rozpoznaje i nazywa odcienie kolor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posługuje się 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żnymi rodzajami linii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dostrzega 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żnice fakturalne 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żnych powierzchni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potrafi komponować prace na r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żnych formatach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l-PL" sz="200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944" y="2230873"/>
            <a:ext cx="3807913" cy="19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•Przedszkolak miłośnikiem sztuki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 wyraża swoje przeżycia, emocje w r</a:t>
            </a:r>
            <a:r>
              <a:rPr lang="pl-PL" sz="200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żnorodnych formach plastycznych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 interesuje się sztuką i jej wybranymi dziełami: rzeźba, obraz, sztuka ludowa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 rozmawia o tym, co widzi i spostrzega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dostrzega treść i formę oglądanych dzieł</a:t>
            </a:r>
            <a:endParaRPr lang="pl-PL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789" y="2110571"/>
            <a:ext cx="3532339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pl-P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•Przedszkolak kochający swoja rodzinę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73783" y="2636912"/>
            <a:ext cx="2686649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1187624" y="2427005"/>
            <a:ext cx="4188209" cy="29853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Schoolbook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16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20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szanuje najbliższych</a:t>
            </a:r>
            <a:endParaRPr sz="20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zna uroczystości rodzinne: święta </a:t>
            </a:r>
            <a:r>
              <a:rPr lang="pl-PL" sz="20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i 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uroczystości, pomaga najbliższym</a:t>
            </a:r>
            <a:endParaRPr sz="20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stara się być samodzielny</a:t>
            </a:r>
            <a:endParaRPr sz="20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podejmuje rozmowę z rodzicami </a:t>
            </a:r>
            <a:r>
              <a:rPr lang="pl-PL" sz="20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o 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ich pracy, zainteresowaniach </a:t>
            </a:r>
            <a:r>
              <a:rPr lang="pl-PL" sz="20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i </a:t>
            </a:r>
            <a:r>
              <a:rPr lang="pl-PL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uczuciach</a:t>
            </a:r>
            <a:endParaRPr sz="20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rgbClr val="FF0000"/>
              </a:buClr>
            </a:pPr>
            <a:r>
              <a:rPr lang="pl-PL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Mały </a:t>
            </a: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patriota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073425" y="3370854"/>
            <a:ext cx="5281436" cy="2954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endParaRPr sz="1600" b="1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1800" b="1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800" b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200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200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zna symbole narodowe</a:t>
            </a:r>
            <a:endParaRPr sz="200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200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zna hymn polski</a:t>
            </a:r>
            <a:endParaRPr sz="200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200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poznaje historię Święta Niepodległości </a:t>
            </a:r>
            <a:r>
              <a:rPr lang="pl-PL" sz="200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Polski</a:t>
            </a:r>
            <a:endParaRPr sz="200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pl-PL" sz="200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pl-PL" sz="200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wie jak zachować się w trakcie słuchania hymnu </a:t>
            </a:r>
            <a:r>
              <a:rPr lang="pl-PL" sz="200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Polski</a:t>
            </a:r>
            <a:endParaRPr sz="200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endParaRPr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478" y="1503124"/>
            <a:ext cx="2041742" cy="25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625" y="2764860"/>
            <a:ext cx="300624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entury Schoolbook" pitchFamily="18" charset="0"/>
                <a:ea typeface="Times New Roman"/>
                <a:cs typeface="Times New Roman"/>
                <a:sym typeface="Times New Roman"/>
              </a:rPr>
              <a:t>•</a:t>
            </a:r>
            <a:r>
              <a:rPr lang="pl-PL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KUJAWY MOJA MAŁA OJCZYZNA</a:t>
            </a:r>
            <a:endParaRPr lang="pl-PL" b="1" dirty="0">
              <a:latin typeface="Century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zna  tradycje, zwyczajów i obrzędów ludowych wyróżniających nas jako Polaków</a:t>
            </a: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FontTx/>
              <a:buChar char="-"/>
            </a:pPr>
            <a:r>
              <a:rPr lang="pl-PL" sz="2000" dirty="0" smtClean="0"/>
              <a:t>zna elementy stroju kujawskiego</a:t>
            </a: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600"/>
              <a:buFontTx/>
              <a:buChar char="-"/>
            </a:pPr>
            <a:r>
              <a:rPr lang="pl-PL" sz="2000" dirty="0" smtClean="0"/>
              <a:t> zna podstawowe </a:t>
            </a:r>
            <a:r>
              <a:rPr lang="pl-PL" sz="2000" smtClean="0"/>
              <a:t>kroki </a:t>
            </a:r>
            <a:r>
              <a:rPr lang="pl-PL" sz="2000" smtClean="0"/>
              <a:t>„Kujawiaka”</a:t>
            </a:r>
            <a:endParaRPr lang="pl-PL" sz="20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endParaRPr lang="pl-PL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086" y="1853852"/>
            <a:ext cx="2392470" cy="20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tse4.mm.bing.net/th?id=OIP.CokHQ6pOHtgpUuAgxQdqegHaGk&amp;pid=Api&amp;P=0&amp;w=201&amp;h=1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7712" y="5298509"/>
            <a:ext cx="1772930" cy="139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l-PL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•KULTURALNY PRZEDSZKOLAK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2204864"/>
            <a:ext cx="3412672" cy="242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/>
          <p:nvPr/>
        </p:nvSpPr>
        <p:spPr>
          <a:xfrm>
            <a:off x="1115616" y="2172045"/>
            <a:ext cx="410445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- okazuje szacunek innym osobą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- zna 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i przestrzega zasady i </a:t>
            </a: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reguły</a:t>
            </a:r>
          </a:p>
          <a:p>
            <a:pPr lvl="0"/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 obowiązujące    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w przedszkolu</a:t>
            </a:r>
            <a:endParaRPr lang="pl-PL" sz="2000" dirty="0" smtClean="0">
              <a:solidFill>
                <a:schemeClr val="dk1"/>
              </a:solidFill>
              <a:latin typeface="Times New Roman" pitchFamily="18" charset="0"/>
              <a:ea typeface="Century Schoolbook"/>
              <a:cs typeface="Times New Roman" pitchFamily="18" charset="0"/>
              <a:sym typeface="Century Schoolbook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wie 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kiedy należy używać form </a:t>
            </a: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 grzecznościowych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: proszę, </a:t>
            </a: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 przepraszam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, dziękuję, </a:t>
            </a: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dzień </a:t>
            </a: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dobry, </a:t>
            </a:r>
            <a:endParaRPr lang="pl-PL" sz="2000" dirty="0" smtClean="0">
              <a:solidFill>
                <a:schemeClr val="dk1"/>
              </a:solidFill>
              <a:latin typeface="Times New Roman" pitchFamily="18" charset="0"/>
              <a:ea typeface="Century Schoolbook"/>
              <a:cs typeface="Times New Roman" pitchFamily="18" charset="0"/>
              <a:sym typeface="Century Schoolbook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 dowidzenia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Times New Roman" pitchFamily="18" charset="0"/>
                <a:ea typeface="Century Schoolbook"/>
                <a:cs typeface="Times New Roman" pitchFamily="18" charset="0"/>
                <a:sym typeface="Century Schoolbook"/>
              </a:rPr>
              <a:t> - jest serdeczne, życzliwe i uprzejme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pl-PL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•Koleżeński przedszkolak</a:t>
            </a:r>
            <a:r>
              <a:rPr lang="pl-PL"/>
              <a:t/>
            </a:r>
            <a:br>
              <a:rPr lang="pl-PL"/>
            </a:br>
            <a:endParaRPr/>
          </a:p>
        </p:txBody>
      </p:sp>
      <p:pic>
        <p:nvPicPr>
          <p:cNvPr id="150" name="Google Shape;15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97885" y="2132856"/>
            <a:ext cx="351173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>
            <a:off x="1115616" y="2551837"/>
            <a:ext cx="3816424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przestrzega 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zasad określonych </a:t>
            </a: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               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</a:t>
            </a: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w 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„kodeksie grupowym”</a:t>
            </a:r>
            <a:endParaRPr sz="2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pomaga 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kiedy jest taka </a:t>
            </a: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potrzeba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</a:t>
            </a: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kolegom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endParaRPr lang="pl-PL" sz="2000" b="0" i="0" u="none" strike="noStrike" cap="none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</a:t>
            </a:r>
            <a:r>
              <a:rPr lang="pl-PL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którzy 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potrzebują pomocy</a:t>
            </a:r>
            <a:endParaRPr sz="2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dzieli się zabawkami</a:t>
            </a:r>
            <a:endParaRPr sz="2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 Samodzielny przedszkolak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1500458"/>
            <a:ext cx="307066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0" y="-5773011"/>
            <a:ext cx="9144000" cy="1200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Schoolbook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2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- radzi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sobie podczas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czynności </a:t>
            </a:r>
            <a:r>
              <a:rPr lang="pl-PL" sz="2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samoobsługowych</a:t>
            </a:r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- </a:t>
            </a:r>
            <a:r>
              <a:rPr lang="pl-PL" sz="2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z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samodzielnym wykonywaniem powierzonych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pl-PL" sz="2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   mu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obowiązk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 związanych z pracami gospodarczymi i porządkowymi,</a:t>
            </a:r>
            <a:endParaRPr sz="2000" b="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lang="pl-PL" sz="2000" b="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 Samodzielny przedszkolak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podejmuje decyzję i rozwiązuje   problemy w organizowanej zabawie, jak i pracy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-88900" algn="ct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posiada umiejętność porozumiewania się, wsp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łpracy, wsp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łdziałania, wsp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ó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łdecydowania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-88900" algn="ct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oraz odpowiedzialności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za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podejmowane decyzje społeczne. 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617" y="2041742"/>
            <a:ext cx="2557072" cy="20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•Zdrowy i bezpieczny przedszkolak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41724" y="5047989"/>
            <a:ext cx="7575141" cy="155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l-PL" sz="1600" b="1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 </a:t>
            </a:r>
            <a:r>
              <a:rPr lang="pl-PL" sz="20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wie, jak ubrać się do warunków atmosferycznych, </a:t>
            </a:r>
            <a:endParaRPr sz="20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- </a:t>
            </a:r>
            <a:r>
              <a:rPr lang="pl-PL" sz="20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wie, dlaczego należy przebywać na świeżym powietrzu, </a:t>
            </a:r>
            <a:endParaRPr sz="20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760" y="2292263"/>
            <a:ext cx="5505450" cy="23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•Zdrowy i bezpieczny przedszkolak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pl-PL" sz="18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rozróżnia prawidłowe odżywianie od nieprawidłowego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- dba o czystość swojego ciała, włosy, paznokcie, ubiór, zdrowe zęby i narządy zmysłów,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- zna i używa przybory toaletowe, - rozumie przyczyny chorób zakaźnych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18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055" y="2218412"/>
            <a:ext cx="2247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861" y="2290372"/>
            <a:ext cx="1690690" cy="20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923" y="2354894"/>
            <a:ext cx="1419225" cy="192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entury Schoolbook"/>
              <a:buNone/>
            </a:pPr>
            <a:r>
              <a:rPr lang="pl-PL" b="1" dirty="0">
                <a:solidFill>
                  <a:srgbClr val="FF0000"/>
                </a:solidFill>
              </a:rPr>
              <a:t>•</a:t>
            </a:r>
            <a:r>
              <a:rPr lang="pl-PL" sz="2400" b="1" dirty="0">
                <a:solidFill>
                  <a:srgbClr val="FF0000"/>
                </a:solidFill>
              </a:rPr>
              <a:t>Przedszkolak przyjacielem przyrody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227551" y="-6347385"/>
            <a:ext cx="6309360" cy="1317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None/>
            </a:pPr>
            <a:endParaRPr sz="1600" b="1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lang="pl-PL" sz="200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lang="pl-PL" sz="200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lang="pl-PL" sz="2000" i="0" u="none" strike="noStrike" cap="none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lang="pl-PL" sz="200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200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</a:t>
            </a:r>
            <a:r>
              <a:rPr lang="pl-PL" sz="200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rozumie potrzebę segregacji śmieci i zna kolory </a:t>
            </a:r>
            <a:r>
              <a:rPr lang="pl-PL" sz="200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pojemników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200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umie segregować śmieci do poszczególnych pojemników na </a:t>
            </a:r>
            <a:r>
              <a:rPr lang="pl-PL" sz="200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odpady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200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rozumie potrzebę </a:t>
            </a:r>
            <a:r>
              <a:rPr lang="pl-PL" sz="200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recyklingu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pl-PL" sz="200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  <a:endParaRPr sz="2000" i="0" u="none" strike="noStrike" cap="none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327" y="2535542"/>
            <a:ext cx="482252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•Przedszkolak przyjacielem przyrody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l-PL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wie, jak należy zachować się w naturalnym środowisku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potrafi wskazać zachowanie zagrażające środowisku naturalnemu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potrafi nazwać rośliny, ptaki i zwierzęta będące pod ochroną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potrafi przenosić zdobyte wiadomości i umiejętności na szersze forum</a:t>
            </a:r>
            <a:endParaRPr lang="pl-PL" sz="2000" dirty="0" smtClean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280" y="2586038"/>
            <a:ext cx="503683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ykusz">
  <a:themeElements>
    <a:clrScheme name="Wykusz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423</Words>
  <Application>Microsoft Office PowerPoint</Application>
  <PresentationFormat>Pokaz na ekranie (4:3)</PresentationFormat>
  <Paragraphs>244</Paragraphs>
  <Slides>14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Times New Roman</vt:lpstr>
      <vt:lpstr>Calibri</vt:lpstr>
      <vt:lpstr>Noto Sans Symbols</vt:lpstr>
      <vt:lpstr>Century</vt:lpstr>
      <vt:lpstr>Wykusz</vt:lpstr>
      <vt:lpstr>  Katalog wartości  jakimi cechuje się wychowanek  Przedszkola publicznego „Kujawiaczek” w Złotnikach Kujawskich  </vt:lpstr>
      <vt:lpstr>•KULTURALNY PRZEDSZKOLAK</vt:lpstr>
      <vt:lpstr>•Koleżeński przedszkolak </vt:lpstr>
      <vt:lpstr>• Samodzielny przedszkolak</vt:lpstr>
      <vt:lpstr>• Samodzielny przedszkolak</vt:lpstr>
      <vt:lpstr>•Zdrowy i bezpieczny przedszkolak</vt:lpstr>
      <vt:lpstr>•Zdrowy i bezpieczny przedszkolak</vt:lpstr>
      <vt:lpstr>•Przedszkolak przyjacielem przyrody</vt:lpstr>
      <vt:lpstr>•Przedszkolak przyjacielem przyrody</vt:lpstr>
      <vt:lpstr>•Przedszkolak miłośnikiem sztuki</vt:lpstr>
      <vt:lpstr>•Przedszkolak miłośnikiem sztuki</vt:lpstr>
      <vt:lpstr>•Przedszkolak kochający swoja rodzinę</vt:lpstr>
      <vt:lpstr>• Mały patriota</vt:lpstr>
      <vt:lpstr>• KUJAWY MOJA MAŁA OJCZYZNA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Katalog wartości  jakimi cechuje się wychowanek  Przedszkola publicznego „Kujawiaczek” w Złotnikach Kujawskich</dc:title>
  <dc:creator>User</dc:creator>
  <cp:lastModifiedBy>User</cp:lastModifiedBy>
  <cp:revision>14</cp:revision>
  <dcterms:created xsi:type="dcterms:W3CDTF">2020-09-07T06:36:22Z</dcterms:created>
  <dcterms:modified xsi:type="dcterms:W3CDTF">2020-11-01T10:17:49Z</dcterms:modified>
</cp:coreProperties>
</file>